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83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81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6.png" ContentType="image/png"/>
  <Override PartName="/ppt/media/image28.png" ContentType="image/png"/>
  <Override PartName="/ppt/media/image55.jpeg" ContentType="image/jpeg"/>
  <Override PartName="/ppt/media/image95.png" ContentType="image/png"/>
  <Override PartName="/ppt/media/image27.png" ContentType="image/png"/>
  <Override PartName="/ppt/media/image94.jpeg" ContentType="image/jpeg"/>
  <Override PartName="/ppt/media/image32.png" ContentType="image/png"/>
  <Override PartName="/ppt/media/image89.png" ContentType="image/png"/>
  <Override PartName="/ppt/media/image88.jpeg" ContentType="image/jpeg"/>
  <Override PartName="/ppt/media/image87.png" ContentType="image/png"/>
  <Override PartName="/ppt/media/image19.png" ContentType="image/png"/>
  <Override PartName="/ppt/media/image84.jpeg" ContentType="image/jpeg"/>
  <Override PartName="/ppt/media/image79.png" ContentType="image/png"/>
  <Override PartName="/ppt/media/image78.png" ContentType="image/png"/>
  <Override PartName="/ppt/media/image77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97.jpeg" ContentType="image/jpeg"/>
  <Override PartName="/ppt/media/image62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100.jpeg" ContentType="image/jpeg"/>
  <Override PartName="/ppt/media/image80.jpeg" ContentType="image/jpeg"/>
  <Override PartName="/ppt/media/image39.png" ContentType="image/png"/>
  <Override PartName="/ppt/media/image127.png" ContentType="image/png"/>
  <Override PartName="/ppt/media/image20.png" ContentType="image/png"/>
  <Override PartName="/ppt/media/image117.png" ContentType="image/png"/>
  <Override PartName="/ppt/media/image185.png" ContentType="image/png"/>
  <Override PartName="/ppt/media/image53.jpeg" ContentType="image/jpeg"/>
  <Override PartName="/ppt/media/image37.jpeg" ContentType="image/jpeg"/>
  <Override PartName="/ppt/media/image129.png" ContentType="image/png"/>
  <Override PartName="/ppt/media/image63.png" ContentType="image/png"/>
  <Override PartName="/ppt/media/image38.png" ContentType="image/png"/>
  <Override PartName="/ppt/media/image44.jpeg" ContentType="image/jpe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128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165.png" ContentType="image/png"/>
  <Override PartName="/ppt/media/image131.png" ContentType="image/png"/>
  <Override PartName="/ppt/media/image168.png" ContentType="image/png"/>
  <Override PartName="/ppt/media/image132.png" ContentType="image/png"/>
  <Override PartName="/ppt/media/image169.png" ContentType="image/png"/>
  <Override PartName="/ppt/media/image43.png" ContentType="image/png"/>
  <Override PartName="/ppt/media/image166.png" ContentType="image/png"/>
  <Override PartName="/ppt/media/image143.png" ContentType="image/png"/>
  <Override PartName="/ppt/media/image40.jpeg" ContentType="image/jpeg"/>
  <Override PartName="/ppt/media/image56.png" ContentType="image/png"/>
  <Override PartName="/ppt/media/image130.png" ContentType="image/png"/>
  <Override PartName="/ppt/media/image167.png" ContentType="image/png"/>
  <Override PartName="/ppt/media/image58.png" ContentType="image/png"/>
  <Override PartName="/ppt/media/image46.jpeg" ContentType="image/jpeg"/>
  <Override PartName="/ppt/media/image144.png" ContentType="image/png"/>
  <Override PartName="/ppt/media/image151.png" ContentType="image/png"/>
  <Override PartName="/ppt/media/image150.png" ContentType="image/png"/>
  <Override PartName="/ppt/media/image146.png" ContentType="image/png"/>
  <Override PartName="/ppt/media/image145.png" ContentType="image/png"/>
  <Override PartName="/ppt/media/image179.png" ContentType="image/png"/>
  <Override PartName="/ppt/media/image142.png" ContentType="image/png"/>
  <Override PartName="/ppt/media/image178.png" ContentType="image/png"/>
  <Override PartName="/ppt/media/image16.png" ContentType="image/png"/>
  <Override PartName="/ppt/media/image141.png" ContentType="image/png"/>
  <Override PartName="/ppt/media/image45.png" ContentType="image/png"/>
  <Override PartName="/ppt/media/image76.jpeg" ContentType="image/jpeg"/>
  <Override PartName="/ppt/media/image54.png" ContentType="image/png"/>
  <Override PartName="/ppt/media/image139.png" ContentType="image/png"/>
  <Override PartName="/ppt/media/image140.png" ContentType="image/png"/>
  <Override PartName="/ppt/media/image137.png" ContentType="image/png"/>
  <Override PartName="/ppt/media/image136.png" ContentType="image/png"/>
  <Override PartName="/ppt/media/image122.jpeg" ContentType="image/jpeg"/>
  <Override PartName="/ppt/media/image31.png" ContentType="image/png"/>
  <Override PartName="/ppt/media/image9.png" ContentType="image/png"/>
  <Override PartName="/ppt/media/image153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177.png" ContentType="image/png"/>
  <Override PartName="/ppt/media/image109.png" ContentType="image/png"/>
  <Override PartName="/ppt/media/image92.jpeg" ContentType="image/jpeg"/>
  <Override PartName="/ppt/media/image12.png" ContentType="image/png"/>
  <Override PartName="/ppt/media/image159.png" ContentType="image/png"/>
  <Override PartName="/ppt/media/image7.png" ContentType="image/png"/>
  <Override PartName="/ppt/media/image57.jpeg" ContentType="image/jpeg"/>
  <Override PartName="/ppt/media/image48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82.png" ContentType="image/png"/>
  <Override PartName="/ppt/media/image14.png" ContentType="image/png"/>
  <Override PartName="/ppt/media/image36.png" ContentType="image/png"/>
  <Override PartName="/ppt/media/image61.png" ContentType="image/png"/>
  <Override PartName="/ppt/media/image158.png" ContentType="image/png"/>
  <Override PartName="/ppt/media/image6.png" ContentType="image/png"/>
  <Override PartName="/ppt/media/image42.jpeg" ContentType="image/jpeg"/>
  <Override PartName="/ppt/media/image86.png" ContentType="image/png"/>
  <Override PartName="/ppt/media/image18.png" ContentType="image/png"/>
  <Override PartName="/ppt/media/image15.png" ContentType="image/png"/>
  <Override PartName="/ppt/media/image83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57.png" ContentType="image/png"/>
  <Override PartName="/ppt/media/image34.png" ContentType="image/png"/>
  <Override PartName="/ppt/media/image4.png" ContentType="image/png"/>
  <Override PartName="/ppt/media/image156.png" ContentType="image/png"/>
  <Override PartName="/ppt/media/image33.png" ContentType="image/png"/>
  <Override PartName="/ppt/media/image3.png" ContentType="image/png"/>
  <Override PartName="/ppt/media/image155.png" ContentType="image/png"/>
  <Override PartName="/ppt/media/image26.png" ContentType="image/png"/>
  <Override PartName="/ppt/media/image23.png" ContentType="image/png"/>
  <Override PartName="/ppt/media/image91.png" ContentType="image/png"/>
  <Override PartName="/ppt/media/image2.png" ContentType="image/png"/>
  <Override PartName="/ppt/media/image154.png" ContentType="image/png"/>
  <Override PartName="/ppt/media/image93.png" ContentType="image/png"/>
  <Override PartName="/ppt/media/image25.png" ContentType="image/png"/>
  <Override PartName="/ppt/media/image24.png" ContentType="image/png"/>
  <Override PartName="/ppt/media/image49.jpeg" ContentType="image/jpeg"/>
  <Override PartName="/ppt/media/image21.png" ContentType="image/png"/>
  <Override PartName="/ppt/media/image186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60.jpeg" ContentType="image/jpeg"/>
  <Override PartName="/ppt/media/image64.png" ContentType="image/png"/>
  <Override PartName="/ppt/media/image65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x="9144000" cy="5715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jpe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jpe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jpe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jpe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jpe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jpeg"/><Relationship Id="rId4" Type="http://schemas.openxmlformats.org/officeDocument/2006/relationships/image" Target="../media/image93.png"/><Relationship Id="rId5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75.png"/><Relationship Id="rId2" Type="http://schemas.openxmlformats.org/officeDocument/2006/relationships/image" Target="../media/image176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65;p14" descr=""/>
          <p:cNvPicPr/>
          <p:nvPr/>
        </p:nvPicPr>
        <p:blipFill>
          <a:blip r:embed="rId1"/>
          <a:srcRect l="0" t="0" r="0" b="8324"/>
          <a:stretch/>
        </p:blipFill>
        <p:spPr>
          <a:xfrm>
            <a:off x="3600" y="950400"/>
            <a:ext cx="9155880" cy="377100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3600" y="1811520"/>
            <a:ext cx="9139320" cy="1223280"/>
          </a:xfrm>
          <a:prstGeom prst="rect">
            <a:avLst/>
          </a:prstGeom>
          <a:solidFill>
            <a:srgbClr val="68470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Visualização de dados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55520" y="-144360"/>
            <a:ext cx="303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Picture 5" descr=""/>
          <p:cNvPicPr/>
          <p:nvPr/>
        </p:nvPicPr>
        <p:blipFill>
          <a:blip r:embed="rId2"/>
          <a:stretch/>
        </p:blipFill>
        <p:spPr>
          <a:xfrm>
            <a:off x="2354760" y="49320"/>
            <a:ext cx="837360" cy="685080"/>
          </a:xfrm>
          <a:prstGeom prst="rect">
            <a:avLst/>
          </a:prstGeom>
          <a:ln w="9360">
            <a:noFill/>
          </a:ln>
        </p:spPr>
      </p:pic>
      <p:pic>
        <p:nvPicPr>
          <p:cNvPr id="118" name="Picture 7" descr=""/>
          <p:cNvPicPr/>
          <p:nvPr/>
        </p:nvPicPr>
        <p:blipFill>
          <a:blip r:embed="rId3"/>
          <a:stretch/>
        </p:blipFill>
        <p:spPr>
          <a:xfrm>
            <a:off x="3568680" y="49320"/>
            <a:ext cx="986760" cy="68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5292000" y="100080"/>
            <a:ext cx="377676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287" strike="noStrike">
                <a:solidFill>
                  <a:srgbClr val="000000"/>
                </a:solidFill>
                <a:latin typeface="Calibri"/>
                <a:ea typeface="DejaVu Sans"/>
              </a:rPr>
              <a:t>Laboratório de Biodiversidade e Processos Microbianos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1211040" y="4686480"/>
            <a:ext cx="676548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287" strike="noStrike">
                <a:solidFill>
                  <a:srgbClr val="000000"/>
                </a:solidFill>
                <a:latin typeface="Calibri"/>
                <a:ea typeface="DejaVu Sans"/>
              </a:rPr>
              <a:t>Pedro C. Junger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287" strike="noStrike">
                <a:solidFill>
                  <a:srgbClr val="000000"/>
                </a:solidFill>
                <a:latin typeface="Calibri"/>
                <a:ea typeface="DejaVu Sans"/>
              </a:rPr>
              <a:t>Doutorando no LMPB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287" strike="noStrike">
                <a:solidFill>
                  <a:srgbClr val="000000"/>
                </a:solidFill>
                <a:latin typeface="Calibri"/>
                <a:ea typeface="DejaVu Sans"/>
              </a:rPr>
              <a:t>(pedro.junger@gmail.com)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3196800" y="5414400"/>
            <a:ext cx="292968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287" strike="noStrike">
                <a:solidFill>
                  <a:srgbClr val="000000"/>
                </a:solidFill>
                <a:latin typeface="Calibri"/>
                <a:ea typeface="DejaVu Sans"/>
              </a:rPr>
              <a:t>São Carlos, Outubro 2022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22" name="Picture 142_0" descr=""/>
          <p:cNvPicPr/>
          <p:nvPr/>
        </p:nvPicPr>
        <p:blipFill>
          <a:blip r:embed="rId4"/>
          <a:stretch/>
        </p:blipFill>
        <p:spPr>
          <a:xfrm>
            <a:off x="810360" y="136080"/>
            <a:ext cx="1462320" cy="5284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-109440" y="-10080"/>
            <a:ext cx="1115640" cy="78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79" name="Picture 2" descr=""/>
          <p:cNvPicPr/>
          <p:nvPr/>
        </p:nvPicPr>
        <p:blipFill>
          <a:blip r:embed="rId2"/>
          <a:stretch/>
        </p:blipFill>
        <p:spPr>
          <a:xfrm>
            <a:off x="8412480" y="5147640"/>
            <a:ext cx="684720" cy="530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91440" y="5075280"/>
            <a:ext cx="551160" cy="6386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231120" y="566280"/>
            <a:ext cx="8577360" cy="8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 que é um gráfico?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562400"/>
            <a:ext cx="9099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representação de variáveis mapeadas em atributos estéticos de objetos geométricos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2745000" y="2638080"/>
            <a:ext cx="251028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Aesthetics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6213600" y="2638080"/>
            <a:ext cx="251028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Geometries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1829880" y="2508840"/>
            <a:ext cx="737280" cy="718920"/>
          </a:xfrm>
          <a:prstGeom prst="mathPlus">
            <a:avLst>
              <a:gd name="adj1" fmla="val 23520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7"/>
          <p:cNvSpPr/>
          <p:nvPr/>
        </p:nvSpPr>
        <p:spPr>
          <a:xfrm>
            <a:off x="5477400" y="2508840"/>
            <a:ext cx="737280" cy="718920"/>
          </a:xfrm>
          <a:prstGeom prst="mathPlus">
            <a:avLst>
              <a:gd name="adj1" fmla="val 23520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8"/>
          <p:cNvSpPr/>
          <p:nvPr/>
        </p:nvSpPr>
        <p:spPr>
          <a:xfrm>
            <a:off x="720720" y="3143520"/>
            <a:ext cx="3232080" cy="340200"/>
          </a:xfrm>
          <a:custGeom>
            <a:avLst/>
            <a:gdLst/>
            <a:ahLst/>
            <a:rect l="l" t="t" r="r" b="b"/>
            <a:pathLst>
              <a:path w="129347" h="13661">
                <a:moveTo>
                  <a:pt x="0" y="2894"/>
                </a:moveTo>
                <a:cubicBezTo>
                  <a:pt x="9983" y="4679"/>
                  <a:pt x="38341" y="14083"/>
                  <a:pt x="59899" y="13601"/>
                </a:cubicBezTo>
                <a:cubicBezTo>
                  <a:pt x="81457" y="13119"/>
                  <a:pt x="117772" y="2267"/>
                  <a:pt x="129347" y="0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9"/>
          <p:cNvSpPr/>
          <p:nvPr/>
        </p:nvSpPr>
        <p:spPr>
          <a:xfrm>
            <a:off x="4397040" y="3099600"/>
            <a:ext cx="3232080" cy="340200"/>
          </a:xfrm>
          <a:custGeom>
            <a:avLst/>
            <a:gdLst/>
            <a:ahLst/>
            <a:rect l="l" t="t" r="r" b="b"/>
            <a:pathLst>
              <a:path w="129347" h="13661">
                <a:moveTo>
                  <a:pt x="0" y="2894"/>
                </a:moveTo>
                <a:cubicBezTo>
                  <a:pt x="9983" y="4679"/>
                  <a:pt x="38341" y="14083"/>
                  <a:pt x="59899" y="13601"/>
                </a:cubicBezTo>
                <a:cubicBezTo>
                  <a:pt x="81457" y="13119"/>
                  <a:pt x="117772" y="2267"/>
                  <a:pt x="129347" y="0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0"/>
          <p:cNvSpPr/>
          <p:nvPr/>
        </p:nvSpPr>
        <p:spPr>
          <a:xfrm>
            <a:off x="4848480" y="3565440"/>
            <a:ext cx="199512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Representação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CustomShape 11"/>
          <p:cNvSpPr/>
          <p:nvPr/>
        </p:nvSpPr>
        <p:spPr>
          <a:xfrm>
            <a:off x="1353240" y="3681360"/>
            <a:ext cx="199512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1" name="Google Shape;209;p29" descr=""/>
          <p:cNvPicPr/>
          <p:nvPr/>
        </p:nvPicPr>
        <p:blipFill>
          <a:blip r:embed="rId4"/>
          <a:stretch/>
        </p:blipFill>
        <p:spPr>
          <a:xfrm>
            <a:off x="2818080" y="4291200"/>
            <a:ext cx="3985920" cy="12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833400" y="579600"/>
            <a:ext cx="7851960" cy="21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Sistema de coordenadas: “mapeamento” dos dados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8366400" y="5120640"/>
            <a:ext cx="684720" cy="5302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91440" y="4821840"/>
            <a:ext cx="730080" cy="84600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1430280" y="1735920"/>
            <a:ext cx="6025680" cy="385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9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33400" y="579600"/>
            <a:ext cx="7851960" cy="21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5554440" y="1265040"/>
            <a:ext cx="3490560" cy="41065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91440" y="1251360"/>
            <a:ext cx="5434920" cy="35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Duas variáveis contínuas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6" name="Google Shape;267;p34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54520" y="221796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660600" y="175248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Duas variáveis contínuas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11" name="Google Shape;267;p34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54520" y="221796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660600" y="175248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2466720" y="1752480"/>
            <a:ext cx="15386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2148840" y="2217960"/>
            <a:ext cx="22424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Y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TOTAL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HIGH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699120" y="2158560"/>
            <a:ext cx="326520" cy="2570400"/>
          </a:xfrm>
          <a:prstGeom prst="rect">
            <a:avLst/>
          </a:prstGeom>
          <a:noFill/>
          <a:ln w="1908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7"/>
          <p:cNvSpPr/>
          <p:nvPr/>
        </p:nvSpPr>
        <p:spPr>
          <a:xfrm>
            <a:off x="299880" y="2158560"/>
            <a:ext cx="326520" cy="2570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8"/>
          <p:cNvSpPr/>
          <p:nvPr/>
        </p:nvSpPr>
        <p:spPr>
          <a:xfrm>
            <a:off x="567720" y="3324240"/>
            <a:ext cx="1820160" cy="2194920"/>
          </a:xfrm>
          <a:custGeom>
            <a:avLst/>
            <a:gdLst/>
            <a:ahLst/>
            <a:rect l="l" t="t" r="r" b="b"/>
            <a:pathLst>
              <a:path w="85393" h="87853">
                <a:moveTo>
                  <a:pt x="0" y="61786"/>
                </a:moveTo>
                <a:cubicBezTo>
                  <a:pt x="11901" y="65769"/>
                  <a:pt x="57171" y="95982"/>
                  <a:pt x="71403" y="85684"/>
                </a:cubicBezTo>
                <a:cubicBezTo>
                  <a:pt x="85635" y="75386"/>
                  <a:pt x="83061" y="14281"/>
                  <a:pt x="85393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9"/>
          <p:cNvSpPr/>
          <p:nvPr/>
        </p:nvSpPr>
        <p:spPr>
          <a:xfrm>
            <a:off x="2224080" y="169704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Duas variáveis contínuas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22" name="Google Shape;267;p34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54520" y="221796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660600" y="175248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2466720" y="1752480"/>
            <a:ext cx="15386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2148840" y="2217960"/>
            <a:ext cx="22424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Y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TOTAL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HIGH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699120" y="2158560"/>
            <a:ext cx="326520" cy="2570400"/>
          </a:xfrm>
          <a:prstGeom prst="rect">
            <a:avLst/>
          </a:prstGeom>
          <a:noFill/>
          <a:ln w="1908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7"/>
          <p:cNvSpPr/>
          <p:nvPr/>
        </p:nvSpPr>
        <p:spPr>
          <a:xfrm>
            <a:off x="299880" y="2158560"/>
            <a:ext cx="326520" cy="2570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8"/>
          <p:cNvSpPr/>
          <p:nvPr/>
        </p:nvSpPr>
        <p:spPr>
          <a:xfrm>
            <a:off x="567720" y="3324240"/>
            <a:ext cx="1820160" cy="2194920"/>
          </a:xfrm>
          <a:custGeom>
            <a:avLst/>
            <a:gdLst/>
            <a:ahLst/>
            <a:rect l="l" t="t" r="r" b="b"/>
            <a:pathLst>
              <a:path w="85393" h="87853">
                <a:moveTo>
                  <a:pt x="0" y="61786"/>
                </a:moveTo>
                <a:cubicBezTo>
                  <a:pt x="11901" y="65769"/>
                  <a:pt x="57171" y="95982"/>
                  <a:pt x="71403" y="85684"/>
                </a:cubicBezTo>
                <a:cubicBezTo>
                  <a:pt x="85635" y="75386"/>
                  <a:pt x="83061" y="14281"/>
                  <a:pt x="85393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9"/>
          <p:cNvSpPr/>
          <p:nvPr/>
        </p:nvSpPr>
        <p:spPr>
          <a:xfrm>
            <a:off x="2224080" y="169704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CustomShape 10"/>
          <p:cNvSpPr/>
          <p:nvPr/>
        </p:nvSpPr>
        <p:spPr>
          <a:xfrm>
            <a:off x="4460760" y="1741320"/>
            <a:ext cx="124488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1" name="Google Shape;286;p35" descr=""/>
          <p:cNvPicPr/>
          <p:nvPr/>
        </p:nvPicPr>
        <p:blipFill>
          <a:blip r:embed="rId3"/>
          <a:stretch/>
        </p:blipFill>
        <p:spPr>
          <a:xfrm>
            <a:off x="4532760" y="2147400"/>
            <a:ext cx="1244880" cy="1161720"/>
          </a:xfrm>
          <a:prstGeom prst="rect">
            <a:avLst/>
          </a:prstGeom>
          <a:ln>
            <a:noFill/>
          </a:ln>
        </p:spPr>
      </p:pic>
      <p:sp>
        <p:nvSpPr>
          <p:cNvPr id="232" name="CustomShape 11"/>
          <p:cNvSpPr/>
          <p:nvPr/>
        </p:nvSpPr>
        <p:spPr>
          <a:xfrm>
            <a:off x="4198680" y="172188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12"/>
          <p:cNvSpPr/>
          <p:nvPr/>
        </p:nvSpPr>
        <p:spPr>
          <a:xfrm>
            <a:off x="4367520" y="3230640"/>
            <a:ext cx="15944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point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Duas variáveis contínuas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7" name="Google Shape;267;p34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54520" y="221796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660600" y="175248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2466720" y="1752480"/>
            <a:ext cx="15386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2148840" y="2217960"/>
            <a:ext cx="22424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Y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TOTAL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HIGH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699120" y="2158560"/>
            <a:ext cx="326520" cy="2570400"/>
          </a:xfrm>
          <a:prstGeom prst="rect">
            <a:avLst/>
          </a:prstGeom>
          <a:noFill/>
          <a:ln w="1908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299880" y="2158560"/>
            <a:ext cx="326520" cy="2570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"/>
          <p:cNvSpPr/>
          <p:nvPr/>
        </p:nvSpPr>
        <p:spPr>
          <a:xfrm>
            <a:off x="567720" y="3324240"/>
            <a:ext cx="1820160" cy="2194920"/>
          </a:xfrm>
          <a:custGeom>
            <a:avLst/>
            <a:gdLst/>
            <a:ahLst/>
            <a:rect l="l" t="t" r="r" b="b"/>
            <a:pathLst>
              <a:path w="85393" h="87853">
                <a:moveTo>
                  <a:pt x="0" y="61786"/>
                </a:moveTo>
                <a:cubicBezTo>
                  <a:pt x="11901" y="65769"/>
                  <a:pt x="57171" y="95982"/>
                  <a:pt x="71403" y="85684"/>
                </a:cubicBezTo>
                <a:cubicBezTo>
                  <a:pt x="85635" y="75386"/>
                  <a:pt x="83061" y="14281"/>
                  <a:pt x="85393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9"/>
          <p:cNvSpPr/>
          <p:nvPr/>
        </p:nvSpPr>
        <p:spPr>
          <a:xfrm>
            <a:off x="2224080" y="169704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5" name="CustomShape 10"/>
          <p:cNvSpPr/>
          <p:nvPr/>
        </p:nvSpPr>
        <p:spPr>
          <a:xfrm>
            <a:off x="4460760" y="1741320"/>
            <a:ext cx="124488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6" name="Google Shape;286;p35" descr=""/>
          <p:cNvPicPr/>
          <p:nvPr/>
        </p:nvPicPr>
        <p:blipFill>
          <a:blip r:embed="rId3"/>
          <a:stretch/>
        </p:blipFill>
        <p:spPr>
          <a:xfrm>
            <a:off x="4532760" y="2147400"/>
            <a:ext cx="1244880" cy="1161720"/>
          </a:xfrm>
          <a:prstGeom prst="rect">
            <a:avLst/>
          </a:prstGeom>
          <a:ln>
            <a:noFill/>
          </a:ln>
        </p:spPr>
      </p:pic>
      <p:sp>
        <p:nvSpPr>
          <p:cNvPr id="247" name="CustomShape 11"/>
          <p:cNvSpPr/>
          <p:nvPr/>
        </p:nvSpPr>
        <p:spPr>
          <a:xfrm>
            <a:off x="4198680" y="172188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8" name="CustomShape 12"/>
          <p:cNvSpPr/>
          <p:nvPr/>
        </p:nvSpPr>
        <p:spPr>
          <a:xfrm>
            <a:off x="4367520" y="3230640"/>
            <a:ext cx="15944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point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7260480" y="3474720"/>
            <a:ext cx="168804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Times New Roman"/>
              </a:rPr>
              <a:t>TOTAL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CustomShape 14"/>
          <p:cNvSpPr/>
          <p:nvPr/>
        </p:nvSpPr>
        <p:spPr>
          <a:xfrm rot="16200000">
            <a:off x="6026400" y="2460240"/>
            <a:ext cx="168804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Times New Roman"/>
              </a:rPr>
              <a:t>HIGH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1" name="Google Shape;305;p36" descr=""/>
          <p:cNvPicPr/>
          <p:nvPr/>
        </p:nvPicPr>
        <p:blipFill>
          <a:blip r:embed="rId4"/>
          <a:stretch/>
        </p:blipFill>
        <p:spPr>
          <a:xfrm>
            <a:off x="6956280" y="2033640"/>
            <a:ext cx="1992600" cy="1541520"/>
          </a:xfrm>
          <a:prstGeom prst="rect">
            <a:avLst/>
          </a:prstGeom>
          <a:ln>
            <a:noFill/>
          </a:ln>
        </p:spPr>
      </p:pic>
      <p:sp>
        <p:nvSpPr>
          <p:cNvPr id="252" name="CustomShape 15"/>
          <p:cNvSpPr/>
          <p:nvPr/>
        </p:nvSpPr>
        <p:spPr>
          <a:xfrm>
            <a:off x="7603200" y="1699560"/>
            <a:ext cx="88776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Gráfico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3" name="CustomShape 16"/>
          <p:cNvSpPr/>
          <p:nvPr/>
        </p:nvSpPr>
        <p:spPr>
          <a:xfrm>
            <a:off x="6178680" y="172188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=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Uma variável contínua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57" name="Google Shape;354;p40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18520" y="213624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624600" y="167076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Uma variável contínua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62" name="Google Shape;354;p40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18520" y="213624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624600" y="167076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2430720" y="1670760"/>
            <a:ext cx="15386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2112840" y="2136240"/>
            <a:ext cx="22424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HIGH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531720" y="3242520"/>
            <a:ext cx="1820160" cy="2194920"/>
          </a:xfrm>
          <a:custGeom>
            <a:avLst/>
            <a:gdLst/>
            <a:ahLst/>
            <a:rect l="l" t="t" r="r" b="b"/>
            <a:pathLst>
              <a:path w="85393" h="87853">
                <a:moveTo>
                  <a:pt x="0" y="61786"/>
                </a:moveTo>
                <a:cubicBezTo>
                  <a:pt x="11901" y="65769"/>
                  <a:pt x="57171" y="95982"/>
                  <a:pt x="71403" y="85684"/>
                </a:cubicBezTo>
                <a:cubicBezTo>
                  <a:pt x="85635" y="75386"/>
                  <a:pt x="83061" y="14281"/>
                  <a:pt x="85393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7"/>
          <p:cNvSpPr/>
          <p:nvPr/>
        </p:nvSpPr>
        <p:spPr>
          <a:xfrm>
            <a:off x="1792080" y="161532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663120" y="2076840"/>
            <a:ext cx="326520" cy="2570400"/>
          </a:xfrm>
          <a:prstGeom prst="rect">
            <a:avLst/>
          </a:prstGeom>
          <a:noFill/>
          <a:ln w="1908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Uma variável contínua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72" name="Google Shape;354;p40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18520" y="213624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624600" y="167076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2430720" y="1670760"/>
            <a:ext cx="15386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2112840" y="2136240"/>
            <a:ext cx="22424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HIGH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>
            <a:off x="531720" y="3242520"/>
            <a:ext cx="1820160" cy="2194920"/>
          </a:xfrm>
          <a:custGeom>
            <a:avLst/>
            <a:gdLst/>
            <a:ahLst/>
            <a:rect l="l" t="t" r="r" b="b"/>
            <a:pathLst>
              <a:path w="85393" h="87853">
                <a:moveTo>
                  <a:pt x="0" y="61786"/>
                </a:moveTo>
                <a:cubicBezTo>
                  <a:pt x="11901" y="65769"/>
                  <a:pt x="57171" y="95982"/>
                  <a:pt x="71403" y="85684"/>
                </a:cubicBezTo>
                <a:cubicBezTo>
                  <a:pt x="85635" y="75386"/>
                  <a:pt x="83061" y="14281"/>
                  <a:pt x="85393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7"/>
          <p:cNvSpPr/>
          <p:nvPr/>
        </p:nvSpPr>
        <p:spPr>
          <a:xfrm>
            <a:off x="4820760" y="1670760"/>
            <a:ext cx="124488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1792080" y="161532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4198680" y="161532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0" name="Google Shape;365;p40" descr=""/>
          <p:cNvPicPr/>
          <p:nvPr/>
        </p:nvPicPr>
        <p:blipFill>
          <a:blip r:embed="rId3"/>
          <a:stretch/>
        </p:blipFill>
        <p:spPr>
          <a:xfrm>
            <a:off x="4820760" y="1991160"/>
            <a:ext cx="1244880" cy="1249920"/>
          </a:xfrm>
          <a:prstGeom prst="rect">
            <a:avLst/>
          </a:prstGeom>
          <a:ln>
            <a:noFill/>
          </a:ln>
        </p:spPr>
      </p:pic>
      <p:sp>
        <p:nvSpPr>
          <p:cNvPr id="281" name="CustomShape 10"/>
          <p:cNvSpPr/>
          <p:nvPr/>
        </p:nvSpPr>
        <p:spPr>
          <a:xfrm>
            <a:off x="4655520" y="3242520"/>
            <a:ext cx="15944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histogram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663120" y="2076840"/>
            <a:ext cx="326520" cy="2570400"/>
          </a:xfrm>
          <a:prstGeom prst="rect">
            <a:avLst/>
          </a:prstGeom>
          <a:noFill/>
          <a:ln w="1908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640080" y="805320"/>
            <a:ext cx="8034840" cy="25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 que veremos nesta aula: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Importância da representação gráfica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 gramática de gráficos no R: usando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ggplot2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Os cinco tipos de gráficos básicos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Exercícios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274320" y="589320"/>
            <a:ext cx="840060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funciona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Uma variável contínua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86" name="Google Shape;354;p40" descr=""/>
          <p:cNvPicPr/>
          <p:nvPr/>
        </p:nvPicPr>
        <p:blipFill>
          <a:blip r:embed="rId2"/>
          <a:srcRect l="36391" t="3137" r="10825" b="1635"/>
          <a:stretch/>
        </p:blipFill>
        <p:spPr>
          <a:xfrm>
            <a:off x="218520" y="2136240"/>
            <a:ext cx="1594080" cy="244368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624600" y="1670760"/>
            <a:ext cx="9212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2430720" y="1670760"/>
            <a:ext cx="15386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2112840" y="2136240"/>
            <a:ext cx="22424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= HIGH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531720" y="3242520"/>
            <a:ext cx="1820160" cy="2194920"/>
          </a:xfrm>
          <a:custGeom>
            <a:avLst/>
            <a:gdLst/>
            <a:ahLst/>
            <a:rect l="l" t="t" r="r" b="b"/>
            <a:pathLst>
              <a:path w="85393" h="87853">
                <a:moveTo>
                  <a:pt x="0" y="61786"/>
                </a:moveTo>
                <a:cubicBezTo>
                  <a:pt x="11901" y="65769"/>
                  <a:pt x="57171" y="95982"/>
                  <a:pt x="71403" y="85684"/>
                </a:cubicBezTo>
                <a:cubicBezTo>
                  <a:pt x="85635" y="75386"/>
                  <a:pt x="83061" y="14281"/>
                  <a:pt x="85393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"/>
          <p:cNvSpPr/>
          <p:nvPr/>
        </p:nvSpPr>
        <p:spPr>
          <a:xfrm>
            <a:off x="4820760" y="1670760"/>
            <a:ext cx="124488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7198200" y="3377880"/>
            <a:ext cx="168804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Times New Roman"/>
              </a:rPr>
              <a:t>HIGH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1792080" y="161532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4198680" y="1615320"/>
            <a:ext cx="39240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7540920" y="1638720"/>
            <a:ext cx="88776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Gráfico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6" name="Google Shape;365;p40" descr=""/>
          <p:cNvPicPr/>
          <p:nvPr/>
        </p:nvPicPr>
        <p:blipFill>
          <a:blip r:embed="rId3"/>
          <a:stretch/>
        </p:blipFill>
        <p:spPr>
          <a:xfrm>
            <a:off x="4820760" y="1991160"/>
            <a:ext cx="1244880" cy="1249920"/>
          </a:xfrm>
          <a:prstGeom prst="rect">
            <a:avLst/>
          </a:prstGeom>
          <a:ln>
            <a:noFill/>
          </a:ln>
        </p:spPr>
      </p:pic>
      <p:sp>
        <p:nvSpPr>
          <p:cNvPr id="297" name="CustomShape 12"/>
          <p:cNvSpPr/>
          <p:nvPr/>
        </p:nvSpPr>
        <p:spPr>
          <a:xfrm>
            <a:off x="4655520" y="3242520"/>
            <a:ext cx="1594440" cy="25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histogram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8" name="Google Shape;367;p40" descr=""/>
          <p:cNvPicPr/>
          <p:nvPr/>
        </p:nvPicPr>
        <p:blipFill>
          <a:blip r:embed="rId4"/>
          <a:stretch/>
        </p:blipFill>
        <p:spPr>
          <a:xfrm>
            <a:off x="7198200" y="2077920"/>
            <a:ext cx="1688040" cy="1348560"/>
          </a:xfrm>
          <a:prstGeom prst="rect">
            <a:avLst/>
          </a:prstGeom>
          <a:ln>
            <a:noFill/>
          </a:ln>
        </p:spPr>
      </p:pic>
      <p:sp>
        <p:nvSpPr>
          <p:cNvPr id="299" name="CustomShape 13"/>
          <p:cNvSpPr/>
          <p:nvPr/>
        </p:nvSpPr>
        <p:spPr>
          <a:xfrm rot="16200000">
            <a:off x="6274800" y="2469240"/>
            <a:ext cx="168804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66666"/>
                </a:solidFill>
                <a:latin typeface="Times New Roman"/>
                <a:ea typeface="Times New Roman"/>
              </a:rPr>
              <a:t>Count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CustomShape 14"/>
          <p:cNvSpPr/>
          <p:nvPr/>
        </p:nvSpPr>
        <p:spPr>
          <a:xfrm>
            <a:off x="663120" y="2076840"/>
            <a:ext cx="326520" cy="2570400"/>
          </a:xfrm>
          <a:prstGeom prst="rect">
            <a:avLst/>
          </a:prstGeom>
          <a:noFill/>
          <a:ln w="1908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5"/>
          <p:cNvSpPr/>
          <p:nvPr/>
        </p:nvSpPr>
        <p:spPr>
          <a:xfrm>
            <a:off x="6507000" y="1672560"/>
            <a:ext cx="28008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=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012400" y="1581840"/>
            <a:ext cx="92124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818880" y="1581840"/>
            <a:ext cx="153864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6208560" y="1581840"/>
            <a:ext cx="124488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3179880" y="1519920"/>
            <a:ext cx="3924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5586840" y="1519920"/>
            <a:ext cx="3924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1887120" y="1361520"/>
            <a:ext cx="3565080" cy="80208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6061680" y="1361520"/>
            <a:ext cx="1538640" cy="80208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"/>
          <p:cNvSpPr/>
          <p:nvPr/>
        </p:nvSpPr>
        <p:spPr>
          <a:xfrm flipH="1" rot="10800000">
            <a:off x="1796760" y="1937520"/>
            <a:ext cx="512280" cy="163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982080" y="3457440"/>
            <a:ext cx="1893960" cy="14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Objeto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Classe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“</a:t>
            </a: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data.frame”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2950200" y="3813840"/>
            <a:ext cx="3044160" cy="14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colunas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do data.frame Y e X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2" name="CustomShape 11"/>
          <p:cNvSpPr/>
          <p:nvPr/>
        </p:nvSpPr>
        <p:spPr>
          <a:xfrm flipH="1" rot="10800000">
            <a:off x="4486320" y="2004840"/>
            <a:ext cx="5760" cy="18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2"/>
          <p:cNvSpPr/>
          <p:nvPr/>
        </p:nvSpPr>
        <p:spPr>
          <a:xfrm>
            <a:off x="6052680" y="3565440"/>
            <a:ext cx="2042640" cy="14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função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família geom_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CustomShape 13"/>
          <p:cNvSpPr/>
          <p:nvPr/>
        </p:nvSpPr>
        <p:spPr>
          <a:xfrm rot="10800000">
            <a:off x="6877800" y="1991880"/>
            <a:ext cx="160200" cy="176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2" descr=""/>
          <p:cNvPicPr/>
          <p:nvPr/>
        </p:nvPicPr>
        <p:blipFill>
          <a:blip r:embed="rId1"/>
          <a:stretch/>
        </p:blipFill>
        <p:spPr>
          <a:xfrm>
            <a:off x="35640" y="496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16" name="CustomShape 14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7" name="CustomShape 15"/>
          <p:cNvSpPr/>
          <p:nvPr/>
        </p:nvSpPr>
        <p:spPr>
          <a:xfrm>
            <a:off x="284040" y="640080"/>
            <a:ext cx="392112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Sintaxe do ggplot2 no R: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012400" y="1581840"/>
            <a:ext cx="92124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818880" y="1581840"/>
            <a:ext cx="153864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6208560" y="1581840"/>
            <a:ext cx="124488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3179880" y="1519920"/>
            <a:ext cx="3924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5586840" y="1519920"/>
            <a:ext cx="3924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1887120" y="1361520"/>
            <a:ext cx="3565080" cy="80208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7"/>
          <p:cNvSpPr/>
          <p:nvPr/>
        </p:nvSpPr>
        <p:spPr>
          <a:xfrm>
            <a:off x="6061680" y="1361520"/>
            <a:ext cx="1538640" cy="80208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8"/>
          <p:cNvSpPr/>
          <p:nvPr/>
        </p:nvSpPr>
        <p:spPr>
          <a:xfrm flipH="1" rot="10800000">
            <a:off x="2084760" y="1901520"/>
            <a:ext cx="512280" cy="163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9"/>
          <p:cNvSpPr/>
          <p:nvPr/>
        </p:nvSpPr>
        <p:spPr>
          <a:xfrm>
            <a:off x="982080" y="3457440"/>
            <a:ext cx="1893960" cy="14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Objeto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Classe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“</a:t>
            </a: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data.frame”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7" name="CustomShape 10"/>
          <p:cNvSpPr/>
          <p:nvPr/>
        </p:nvSpPr>
        <p:spPr>
          <a:xfrm>
            <a:off x="2950200" y="3813840"/>
            <a:ext cx="3044160" cy="14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colunas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do data.frame Y e X</a:t>
            </a:r>
            <a:br/>
            <a:r>
              <a:rPr b="0" i="1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Grupos, Fill e Cor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28" name="CustomShape 11"/>
          <p:cNvSpPr/>
          <p:nvPr/>
        </p:nvSpPr>
        <p:spPr>
          <a:xfrm flipH="1" rot="10800000">
            <a:off x="4486320" y="1896840"/>
            <a:ext cx="5760" cy="188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2"/>
          <p:cNvSpPr/>
          <p:nvPr/>
        </p:nvSpPr>
        <p:spPr>
          <a:xfrm>
            <a:off x="6052680" y="3565440"/>
            <a:ext cx="2042640" cy="14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função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Consolas"/>
                <a:ea typeface="Consolas"/>
              </a:rPr>
              <a:t>família geom_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CustomShape 13"/>
          <p:cNvSpPr/>
          <p:nvPr/>
        </p:nvSpPr>
        <p:spPr>
          <a:xfrm rot="10800000">
            <a:off x="6877800" y="1991880"/>
            <a:ext cx="160200" cy="176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2" descr=""/>
          <p:cNvPicPr/>
          <p:nvPr/>
        </p:nvPicPr>
        <p:blipFill>
          <a:blip r:embed="rId1"/>
          <a:stretch/>
        </p:blipFill>
        <p:spPr>
          <a:xfrm>
            <a:off x="35640" y="496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32" name="CustomShape 14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3" name="CustomShape 15"/>
          <p:cNvSpPr/>
          <p:nvPr/>
        </p:nvSpPr>
        <p:spPr>
          <a:xfrm>
            <a:off x="284040" y="640080"/>
            <a:ext cx="392112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Sintaxe do ggplot2 no R: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1724400" y="789840"/>
            <a:ext cx="92124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530880" y="789840"/>
            <a:ext cx="153864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5920560" y="789840"/>
            <a:ext cx="1244880" cy="2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Geometria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2891880" y="727920"/>
            <a:ext cx="3924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8" name="CustomShape 5"/>
          <p:cNvSpPr/>
          <p:nvPr/>
        </p:nvSpPr>
        <p:spPr>
          <a:xfrm>
            <a:off x="5298840" y="727920"/>
            <a:ext cx="392400" cy="41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34343"/>
                </a:solidFill>
                <a:latin typeface="Times New Roman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9" name="CustomShape 6"/>
          <p:cNvSpPr/>
          <p:nvPr/>
        </p:nvSpPr>
        <p:spPr>
          <a:xfrm>
            <a:off x="91440" y="2551680"/>
            <a:ext cx="8960760" cy="963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1155cc"/>
                </a:solidFill>
                <a:latin typeface="Consolas"/>
                <a:ea typeface="Consolas"/>
              </a:rPr>
              <a:t>ggplot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3000" spc="-1" strike="noStrike">
                <a:solidFill>
                  <a:srgbClr val="e06666"/>
                </a:solidFill>
                <a:latin typeface="Consolas"/>
                <a:ea typeface="Consolas"/>
              </a:rPr>
              <a:t>data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, </a:t>
            </a:r>
            <a:r>
              <a:rPr b="0" lang="en-US" sz="3000" spc="-1" strike="noStrike">
                <a:solidFill>
                  <a:srgbClr val="1155cc"/>
                </a:solidFill>
                <a:latin typeface="Consolas"/>
                <a:ea typeface="Consolas"/>
              </a:rPr>
              <a:t>aes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3000" spc="-1" strike="noStrike">
                <a:solidFill>
                  <a:srgbClr val="e06666"/>
                </a:solidFill>
                <a:latin typeface="Consolas"/>
                <a:ea typeface="Consolas"/>
              </a:rPr>
              <a:t>x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, </a:t>
            </a:r>
            <a:r>
              <a:rPr b="0" lang="en-US" sz="3000" spc="-1" strike="noStrike">
                <a:solidFill>
                  <a:srgbClr val="e06666"/>
                </a:solidFill>
                <a:latin typeface="Consolas"/>
                <a:ea typeface="Consolas"/>
              </a:rPr>
              <a:t>y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)) + </a:t>
            </a:r>
            <a:r>
              <a:rPr b="0" lang="en-US" sz="3000" spc="-1" strike="noStrike">
                <a:solidFill>
                  <a:srgbClr val="1155cc"/>
                </a:solidFill>
                <a:latin typeface="Consolas"/>
                <a:ea typeface="Consolas"/>
              </a:rPr>
              <a:t>geom_point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()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40" name="CustomShape 7"/>
          <p:cNvSpPr/>
          <p:nvPr/>
        </p:nvSpPr>
        <p:spPr>
          <a:xfrm>
            <a:off x="1599120" y="569520"/>
            <a:ext cx="3565080" cy="80208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5773680" y="569520"/>
            <a:ext cx="1538640" cy="80208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9"/>
          <p:cNvSpPr/>
          <p:nvPr/>
        </p:nvSpPr>
        <p:spPr>
          <a:xfrm rot="10800000">
            <a:off x="2161800" y="1231560"/>
            <a:ext cx="91080" cy="155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0"/>
          <p:cNvSpPr/>
          <p:nvPr/>
        </p:nvSpPr>
        <p:spPr>
          <a:xfrm rot="10800000">
            <a:off x="3974040" y="1179000"/>
            <a:ext cx="224280" cy="164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"/>
          <p:cNvSpPr/>
          <p:nvPr/>
        </p:nvSpPr>
        <p:spPr>
          <a:xfrm rot="10800000">
            <a:off x="4614120" y="1143000"/>
            <a:ext cx="245880" cy="164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"/>
          <p:cNvSpPr/>
          <p:nvPr/>
        </p:nvSpPr>
        <p:spPr>
          <a:xfrm rot="10800000">
            <a:off x="6592680" y="1195560"/>
            <a:ext cx="465480" cy="163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3"/>
          <p:cNvSpPr/>
          <p:nvPr/>
        </p:nvSpPr>
        <p:spPr>
          <a:xfrm>
            <a:off x="442080" y="3640320"/>
            <a:ext cx="83318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e06666"/>
                </a:solidFill>
                <a:latin typeface="Consolas"/>
                <a:ea typeface="Consolas"/>
              </a:rPr>
              <a:t>data  </a:t>
            </a:r>
            <a:r>
              <a:rPr b="0" lang="en-US" sz="3000" spc="-1" strike="noStrike">
                <a:solidFill>
                  <a:srgbClr val="434343"/>
                </a:solidFill>
                <a:latin typeface="Consolas"/>
                <a:ea typeface="Consolas"/>
              </a:rPr>
              <a:t>= </a:t>
            </a:r>
            <a:r>
              <a:rPr b="0" lang="en-US" sz="2000" spc="-1" strike="noStrike">
                <a:solidFill>
                  <a:srgbClr val="434343"/>
                </a:solidFill>
                <a:latin typeface="Consolas"/>
                <a:ea typeface="Consolas"/>
              </a:rPr>
              <a:t>Define o objeto com a 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7" name="CustomShape 14"/>
          <p:cNvSpPr/>
          <p:nvPr/>
        </p:nvSpPr>
        <p:spPr>
          <a:xfrm>
            <a:off x="442080" y="4286160"/>
            <a:ext cx="83318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1155cc"/>
                </a:solidFill>
                <a:latin typeface="Consolas"/>
                <a:ea typeface="Consolas"/>
              </a:rPr>
              <a:t>aes</a:t>
            </a:r>
            <a:r>
              <a:rPr b="0" lang="en-US" sz="3000" spc="-1" strike="noStrike">
                <a:solidFill>
                  <a:srgbClr val="e06666"/>
                </a:solidFill>
                <a:latin typeface="Consolas"/>
                <a:ea typeface="Consolas"/>
              </a:rPr>
              <a:t>   </a:t>
            </a:r>
            <a:r>
              <a:rPr b="0" lang="en-US" sz="3000" spc="-1" strike="noStrike">
                <a:solidFill>
                  <a:srgbClr val="434343"/>
                </a:solidFill>
                <a:latin typeface="Consolas"/>
                <a:ea typeface="Consolas"/>
              </a:rPr>
              <a:t>= </a:t>
            </a:r>
            <a:r>
              <a:rPr b="0" lang="en-US" sz="2000" spc="-1" strike="noStrike">
                <a:solidFill>
                  <a:srgbClr val="434343"/>
                </a:solidFill>
                <a:latin typeface="Consolas"/>
                <a:ea typeface="Consolas"/>
              </a:rPr>
              <a:t>Define qual coluna é X e qual é 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15"/>
          <p:cNvSpPr/>
          <p:nvPr/>
        </p:nvSpPr>
        <p:spPr>
          <a:xfrm>
            <a:off x="445680" y="4898520"/>
            <a:ext cx="833184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1155cc"/>
                </a:solidFill>
                <a:latin typeface="Consolas"/>
                <a:ea typeface="Consolas"/>
              </a:rPr>
              <a:t>geom_ </a:t>
            </a:r>
            <a:r>
              <a:rPr b="0" lang="en-US" sz="3000" spc="-1" strike="noStrike">
                <a:solidFill>
                  <a:srgbClr val="434343"/>
                </a:solidFill>
                <a:latin typeface="Consolas"/>
                <a:ea typeface="Consolas"/>
              </a:rPr>
              <a:t>= </a:t>
            </a:r>
            <a:r>
              <a:rPr b="0" lang="en-US" sz="2000" spc="-1" strike="noStrike">
                <a:solidFill>
                  <a:srgbClr val="434343"/>
                </a:solidFill>
                <a:latin typeface="Consolas"/>
                <a:ea typeface="Consolas"/>
              </a:rPr>
              <a:t>Define qual geometria plotar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9" name="Picture 2" descr=""/>
          <p:cNvPicPr/>
          <p:nvPr/>
        </p:nvPicPr>
        <p:blipFill>
          <a:blip r:embed="rId1"/>
          <a:stretch/>
        </p:blipFill>
        <p:spPr>
          <a:xfrm>
            <a:off x="35640" y="5004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50" name="CustomShape 16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05360" y="654480"/>
            <a:ext cx="8331840" cy="232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34343"/>
                </a:solidFill>
                <a:latin typeface="Consolas"/>
                <a:ea typeface="Consolas"/>
              </a:rPr>
              <a:t>ggplot(data, aes(x, y))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3000" spc="-1" strike="noStrike">
                <a:solidFill>
                  <a:srgbClr val="cc0000"/>
                </a:solidFill>
                <a:latin typeface="Consolas"/>
                <a:ea typeface="Consolas"/>
              </a:rPr>
              <a:t>+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34343"/>
                </a:solidFill>
                <a:latin typeface="Consolas"/>
                <a:ea typeface="Consolas"/>
              </a:rPr>
              <a:t> </a:t>
            </a:r>
            <a:r>
              <a:rPr b="0" lang="en-US" sz="3000" spc="-1" strike="noStrike">
                <a:solidFill>
                  <a:srgbClr val="434343"/>
                </a:solidFill>
                <a:latin typeface="Consolas"/>
                <a:ea typeface="Consolas"/>
              </a:rPr>
              <a:t>geom_point()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3000" spc="-1" strike="noStrike">
                <a:solidFill>
                  <a:srgbClr val="ff0000"/>
                </a:solidFill>
                <a:latin typeface="Consolas"/>
                <a:ea typeface="Consolas"/>
              </a:rPr>
              <a:t>+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3000" spc="-1" strike="noStrike">
                <a:solidFill>
                  <a:srgbClr val="e06666"/>
                </a:solidFill>
                <a:latin typeface="Consolas"/>
                <a:ea typeface="Consolas"/>
              </a:rPr>
              <a:t>etc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 rot="10800000">
            <a:off x="3846960" y="3540960"/>
            <a:ext cx="5760" cy="143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"/>
          <p:cNvSpPr/>
          <p:nvPr/>
        </p:nvSpPr>
        <p:spPr>
          <a:xfrm>
            <a:off x="405360" y="3544560"/>
            <a:ext cx="8331840" cy="16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O sinal de mais é utilizado para </a:t>
            </a:r>
            <a:r>
              <a:rPr b="1" lang="en-US" sz="24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adicionar</a:t>
            </a:r>
            <a:r>
              <a:rPr b="0" lang="en-US" sz="24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 mais camadas.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24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Recomendação:</a:t>
            </a:r>
            <a:r>
              <a:rPr b="0" lang="en-US" sz="24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 colocar </a:t>
            </a:r>
            <a:r>
              <a:rPr b="0" lang="en-US" sz="2400" spc="-1" strike="noStrike" u="sng">
                <a:solidFill>
                  <a:srgbClr val="434343"/>
                </a:solidFill>
                <a:uFillTx/>
                <a:latin typeface="Times New Roman"/>
                <a:ea typeface="Times New Roman"/>
              </a:rPr>
              <a:t>apenas uma camada por linha</a:t>
            </a:r>
            <a:r>
              <a:rPr b="0" lang="en-US" sz="24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 para facilitar a leitura e o pensamento (principalmente quando se tem muitas camadas adicionadas, o que é comum).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4" name="Picture 2" descr=""/>
          <p:cNvPicPr/>
          <p:nvPr/>
        </p:nvPicPr>
        <p:blipFill>
          <a:blip r:embed="rId1"/>
          <a:stretch/>
        </p:blipFill>
        <p:spPr>
          <a:xfrm>
            <a:off x="3564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55" name="CustomShape 4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438;p45" descr=""/>
          <p:cNvPicPr/>
          <p:nvPr/>
        </p:nvPicPr>
        <p:blipFill>
          <a:blip r:embed="rId1"/>
          <a:stretch/>
        </p:blipFill>
        <p:spPr>
          <a:xfrm>
            <a:off x="405360" y="2831040"/>
            <a:ext cx="1970280" cy="226332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405360" y="966600"/>
            <a:ext cx="8331840" cy="140184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200000"/>
              </a:lnSpc>
            </a:pPr>
            <a:r>
              <a:rPr b="0" lang="en-US" sz="2000" spc="-1" strike="noStrike">
                <a:solidFill>
                  <a:srgbClr val="1155cc"/>
                </a:solidFill>
                <a:latin typeface="Consolas"/>
                <a:ea typeface="Consolas"/>
              </a:rPr>
              <a:t>ggplot</a:t>
            </a: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2000" spc="-1" strike="noStrike">
                <a:solidFill>
                  <a:srgbClr val="434343"/>
                </a:solidFill>
                <a:latin typeface="Consolas"/>
                <a:ea typeface="Consolas"/>
              </a:rPr>
              <a:t>data = dados, aes(</a:t>
            </a:r>
            <a:r>
              <a:rPr b="0" lang="en-US" sz="2000" spc="-1" strike="noStrike">
                <a:solidFill>
                  <a:srgbClr val="38761d"/>
                </a:solidFill>
                <a:latin typeface="Consolas"/>
                <a:ea typeface="Consolas"/>
              </a:rPr>
              <a:t>x = altura</a:t>
            </a:r>
            <a:r>
              <a:rPr b="0" lang="en-US" sz="2000" spc="-1" strike="noStrike">
                <a:solidFill>
                  <a:srgbClr val="434343"/>
                </a:solidFill>
                <a:latin typeface="Consolas"/>
                <a:ea typeface="Consolas"/>
              </a:rPr>
              <a:t>, </a:t>
            </a:r>
            <a:r>
              <a:rPr b="0" lang="en-US" sz="2000" spc="-1" strike="noStrike">
                <a:solidFill>
                  <a:srgbClr val="cc0000"/>
                </a:solidFill>
                <a:latin typeface="Consolas"/>
                <a:ea typeface="Consolas"/>
              </a:rPr>
              <a:t>y = comprimento</a:t>
            </a:r>
            <a:r>
              <a:rPr b="0" lang="en-US" sz="2000" spc="-1" strike="noStrike">
                <a:solidFill>
                  <a:srgbClr val="434343"/>
                </a:solidFill>
                <a:latin typeface="Consolas"/>
                <a:ea typeface="Consolas"/>
              </a:rPr>
              <a:t>))</a:t>
            </a: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 + </a:t>
            </a:r>
            <a:r>
              <a:rPr b="0" lang="en-US" sz="2000" spc="-1" strike="noStrike">
                <a:solidFill>
                  <a:srgbClr val="1155cc"/>
                </a:solidFill>
                <a:latin typeface="Consolas"/>
                <a:ea typeface="Consolas"/>
              </a:rPr>
              <a:t>geom_point</a:t>
            </a: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()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376200" y="2763000"/>
            <a:ext cx="729360" cy="2383920"/>
          </a:xfrm>
          <a:prstGeom prst="rect">
            <a:avLst/>
          </a:prstGeom>
          <a:noFill/>
          <a:ln w="1908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"/>
          <p:cNvSpPr/>
          <p:nvPr/>
        </p:nvSpPr>
        <p:spPr>
          <a:xfrm>
            <a:off x="1171800" y="2770560"/>
            <a:ext cx="1250280" cy="23839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"/>
          <p:cNvSpPr/>
          <p:nvPr/>
        </p:nvSpPr>
        <p:spPr>
          <a:xfrm>
            <a:off x="1641600" y="5310720"/>
            <a:ext cx="31068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585360" y="5310720"/>
            <a:ext cx="31068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38761d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2" name="Google Shape;445;p45" descr=""/>
          <p:cNvPicPr/>
          <p:nvPr/>
        </p:nvPicPr>
        <p:blipFill>
          <a:blip r:embed="rId2"/>
          <a:stretch/>
        </p:blipFill>
        <p:spPr>
          <a:xfrm>
            <a:off x="3523680" y="2763000"/>
            <a:ext cx="3160800" cy="2697120"/>
          </a:xfrm>
          <a:prstGeom prst="rect">
            <a:avLst/>
          </a:prstGeom>
          <a:ln>
            <a:noFill/>
          </a:ln>
        </p:spPr>
      </p:pic>
      <p:sp>
        <p:nvSpPr>
          <p:cNvPr id="363" name="CustomShape 6"/>
          <p:cNvSpPr/>
          <p:nvPr/>
        </p:nvSpPr>
        <p:spPr>
          <a:xfrm>
            <a:off x="274320" y="576720"/>
            <a:ext cx="392112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Alguns exemplos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4" name="Picture 2" descr=""/>
          <p:cNvPicPr/>
          <p:nvPr/>
        </p:nvPicPr>
        <p:blipFill>
          <a:blip r:embed="rId3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65" name="CustomShape 7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450;p46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687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367" name="CustomShape 1"/>
          <p:cNvSpPr/>
          <p:nvPr/>
        </p:nvSpPr>
        <p:spPr>
          <a:xfrm>
            <a:off x="1246320" y="90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8" name="Picture 2" descr=""/>
          <p:cNvPicPr/>
          <p:nvPr/>
        </p:nvPicPr>
        <p:blipFill>
          <a:blip r:embed="rId2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130680" y="397080"/>
            <a:ext cx="8228160" cy="6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Mapeando das variáveis no ggplot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457;p47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363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124632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253800" y="1414800"/>
            <a:ext cx="1632960" cy="22248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"/>
          <p:cNvSpPr/>
          <p:nvPr/>
        </p:nvSpPr>
        <p:spPr>
          <a:xfrm>
            <a:off x="2137320" y="1414800"/>
            <a:ext cx="1377000" cy="2224800"/>
          </a:xfrm>
          <a:prstGeom prst="rect">
            <a:avLst/>
          </a:prstGeom>
          <a:noFill/>
          <a:ln w="2844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"/>
          <p:cNvSpPr/>
          <p:nvPr/>
        </p:nvSpPr>
        <p:spPr>
          <a:xfrm>
            <a:off x="107100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5"/>
          <p:cNvSpPr/>
          <p:nvPr/>
        </p:nvSpPr>
        <p:spPr>
          <a:xfrm>
            <a:off x="282132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aa84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6"/>
          <p:cNvSpPr/>
          <p:nvPr/>
        </p:nvSpPr>
        <p:spPr>
          <a:xfrm>
            <a:off x="701280" y="367200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Mapeamento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67608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9" name="CustomShape 8"/>
          <p:cNvSpPr/>
          <p:nvPr/>
        </p:nvSpPr>
        <p:spPr>
          <a:xfrm>
            <a:off x="241920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aa84f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80" name="Picture 2" descr=""/>
          <p:cNvPicPr/>
          <p:nvPr/>
        </p:nvPicPr>
        <p:blipFill>
          <a:blip r:embed="rId2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81" name="CustomShape 9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471;p48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363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383" name="CustomShape 1"/>
          <p:cNvSpPr/>
          <p:nvPr/>
        </p:nvSpPr>
        <p:spPr>
          <a:xfrm>
            <a:off x="124632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253800" y="1414800"/>
            <a:ext cx="1632960" cy="22248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"/>
          <p:cNvSpPr/>
          <p:nvPr/>
        </p:nvSpPr>
        <p:spPr>
          <a:xfrm>
            <a:off x="2137320" y="1414800"/>
            <a:ext cx="1377000" cy="2224800"/>
          </a:xfrm>
          <a:prstGeom prst="rect">
            <a:avLst/>
          </a:prstGeom>
          <a:noFill/>
          <a:ln w="2844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"/>
          <p:cNvSpPr/>
          <p:nvPr/>
        </p:nvSpPr>
        <p:spPr>
          <a:xfrm>
            <a:off x="107100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5"/>
          <p:cNvSpPr/>
          <p:nvPr/>
        </p:nvSpPr>
        <p:spPr>
          <a:xfrm>
            <a:off x="282132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aa84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6"/>
          <p:cNvSpPr/>
          <p:nvPr/>
        </p:nvSpPr>
        <p:spPr>
          <a:xfrm>
            <a:off x="701280" y="367200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Mapeamento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CustomShape 7"/>
          <p:cNvSpPr/>
          <p:nvPr/>
        </p:nvSpPr>
        <p:spPr>
          <a:xfrm>
            <a:off x="67608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241920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aa84f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CustomShape 9"/>
          <p:cNvSpPr/>
          <p:nvPr/>
        </p:nvSpPr>
        <p:spPr>
          <a:xfrm>
            <a:off x="3515760" y="4330080"/>
            <a:ext cx="3992040" cy="740880"/>
          </a:xfrm>
          <a:custGeom>
            <a:avLst/>
            <a:gdLst/>
            <a:ahLst/>
            <a:rect l="l" t="t" r="r" b="b"/>
            <a:pathLst>
              <a:path w="110425" h="42503">
                <a:moveTo>
                  <a:pt x="0" y="42247"/>
                </a:moveTo>
                <a:cubicBezTo>
                  <a:pt x="16349" y="41524"/>
                  <a:pt x="79720" y="44948"/>
                  <a:pt x="98095" y="37907"/>
                </a:cubicBezTo>
                <a:cubicBezTo>
                  <a:pt x="116470" y="30866"/>
                  <a:pt x="108223" y="6318"/>
                  <a:pt x="110249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0"/>
          <p:cNvSpPr/>
          <p:nvPr/>
        </p:nvSpPr>
        <p:spPr>
          <a:xfrm>
            <a:off x="612288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Gráfico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3" name="Google Shape;483;p48" descr=""/>
          <p:cNvPicPr/>
          <p:nvPr/>
        </p:nvPicPr>
        <p:blipFill>
          <a:blip r:embed="rId2"/>
          <a:stretch/>
        </p:blipFill>
        <p:spPr>
          <a:xfrm>
            <a:off x="5522040" y="1209240"/>
            <a:ext cx="3620520" cy="2949840"/>
          </a:xfrm>
          <a:prstGeom prst="rect">
            <a:avLst/>
          </a:prstGeom>
          <a:ln>
            <a:noFill/>
          </a:ln>
        </p:spPr>
      </p:pic>
      <p:sp>
        <p:nvSpPr>
          <p:cNvPr id="394" name="CustomShape 11"/>
          <p:cNvSpPr/>
          <p:nvPr/>
        </p:nvSpPr>
        <p:spPr>
          <a:xfrm>
            <a:off x="4101120" y="513756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Geometria =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5" name="Google Shape;485;p48" descr=""/>
          <p:cNvPicPr/>
          <p:nvPr/>
        </p:nvPicPr>
        <p:blipFill>
          <a:blip r:embed="rId3"/>
          <a:stretch/>
        </p:blipFill>
        <p:spPr>
          <a:xfrm>
            <a:off x="6174720" y="5302440"/>
            <a:ext cx="337320" cy="233640"/>
          </a:xfrm>
          <a:prstGeom prst="rect">
            <a:avLst/>
          </a:prstGeom>
          <a:ln>
            <a:noFill/>
          </a:ln>
        </p:spPr>
      </p:pic>
      <p:pic>
        <p:nvPicPr>
          <p:cNvPr id="396" name="Picture 2" descr=""/>
          <p:cNvPicPr/>
          <p:nvPr/>
        </p:nvPicPr>
        <p:blipFill>
          <a:blip r:embed="rId4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97" name="CustomShape 12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701280" y="367200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Mapeamento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99" name="Google Shape;491;p49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363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400" name="CustomShape 2"/>
          <p:cNvSpPr/>
          <p:nvPr/>
        </p:nvSpPr>
        <p:spPr>
          <a:xfrm>
            <a:off x="124632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2131560" y="1414800"/>
            <a:ext cx="1377000" cy="22248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4"/>
          <p:cNvSpPr/>
          <p:nvPr/>
        </p:nvSpPr>
        <p:spPr>
          <a:xfrm>
            <a:off x="282060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5"/>
          <p:cNvSpPr/>
          <p:nvPr/>
        </p:nvSpPr>
        <p:spPr>
          <a:xfrm>
            <a:off x="242460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04" name="Group 6"/>
          <p:cNvGrpSpPr/>
          <p:nvPr/>
        </p:nvGrpSpPr>
        <p:grpSpPr>
          <a:xfrm>
            <a:off x="308520" y="1414800"/>
            <a:ext cx="1477080" cy="4015800"/>
            <a:chOff x="308520" y="1414800"/>
            <a:chExt cx="1477080" cy="4015800"/>
          </a:xfrm>
        </p:grpSpPr>
        <p:sp>
          <p:nvSpPr>
            <p:cNvPr id="405" name="CustomShape 7"/>
            <p:cNvSpPr/>
            <p:nvPr/>
          </p:nvSpPr>
          <p:spPr>
            <a:xfrm>
              <a:off x="308520" y="1414800"/>
              <a:ext cx="1477080" cy="2224800"/>
            </a:xfrm>
            <a:prstGeom prst="rect">
              <a:avLst/>
            </a:prstGeom>
            <a:noFill/>
            <a:ln w="28440">
              <a:solidFill>
                <a:srgbClr val="6aa84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8"/>
            <p:cNvSpPr/>
            <p:nvPr/>
          </p:nvSpPr>
          <p:spPr>
            <a:xfrm>
              <a:off x="992520" y="3641040"/>
              <a:ext cx="2160" cy="553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6aa84f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9"/>
            <p:cNvSpPr/>
            <p:nvPr/>
          </p:nvSpPr>
          <p:spPr>
            <a:xfrm>
              <a:off x="590400" y="4515840"/>
              <a:ext cx="806760" cy="91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6aa84f"/>
                  </a:solidFill>
                  <a:latin typeface="Arial"/>
                  <a:ea typeface="Arial"/>
                </a:rPr>
                <a:t>X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408" name="CustomShape 10"/>
          <p:cNvSpPr/>
          <p:nvPr/>
        </p:nvSpPr>
        <p:spPr>
          <a:xfrm>
            <a:off x="612288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Gráfico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09" name="Google Shape;502;p49" descr=""/>
          <p:cNvPicPr/>
          <p:nvPr/>
        </p:nvPicPr>
        <p:blipFill>
          <a:blip r:embed="rId2"/>
          <a:stretch/>
        </p:blipFill>
        <p:spPr>
          <a:xfrm>
            <a:off x="5522040" y="1209240"/>
            <a:ext cx="3620520" cy="2949840"/>
          </a:xfrm>
          <a:prstGeom prst="rect">
            <a:avLst/>
          </a:prstGeom>
          <a:ln>
            <a:noFill/>
          </a:ln>
        </p:spPr>
      </p:pic>
      <p:sp>
        <p:nvSpPr>
          <p:cNvPr id="410" name="CustomShape 11"/>
          <p:cNvSpPr/>
          <p:nvPr/>
        </p:nvSpPr>
        <p:spPr>
          <a:xfrm>
            <a:off x="3515760" y="4330080"/>
            <a:ext cx="3992040" cy="740880"/>
          </a:xfrm>
          <a:custGeom>
            <a:avLst/>
            <a:gdLst/>
            <a:ahLst/>
            <a:rect l="l" t="t" r="r" b="b"/>
            <a:pathLst>
              <a:path w="110425" h="42503">
                <a:moveTo>
                  <a:pt x="0" y="42247"/>
                </a:moveTo>
                <a:cubicBezTo>
                  <a:pt x="16349" y="41524"/>
                  <a:pt x="79720" y="44948"/>
                  <a:pt x="98095" y="37907"/>
                </a:cubicBezTo>
                <a:cubicBezTo>
                  <a:pt x="116470" y="30866"/>
                  <a:pt x="108223" y="6318"/>
                  <a:pt x="110249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2"/>
          <p:cNvSpPr/>
          <p:nvPr/>
        </p:nvSpPr>
        <p:spPr>
          <a:xfrm>
            <a:off x="4101120" y="513756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Geometria =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2" name="Google Shape;505;p49" descr=""/>
          <p:cNvPicPr/>
          <p:nvPr/>
        </p:nvPicPr>
        <p:blipFill>
          <a:blip r:embed="rId3"/>
          <a:stretch/>
        </p:blipFill>
        <p:spPr>
          <a:xfrm>
            <a:off x="6174720" y="5302440"/>
            <a:ext cx="337320" cy="233640"/>
          </a:xfrm>
          <a:prstGeom prst="rect">
            <a:avLst/>
          </a:prstGeom>
          <a:ln>
            <a:noFill/>
          </a:ln>
        </p:spPr>
      </p:pic>
      <p:pic>
        <p:nvPicPr>
          <p:cNvPr id="413" name="Picture 2" descr=""/>
          <p:cNvPicPr/>
          <p:nvPr/>
        </p:nvPicPr>
        <p:blipFill>
          <a:blip r:embed="rId4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14" name="CustomShape 13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640080" y="301320"/>
            <a:ext cx="8034840" cy="25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2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Por quê é importante fazer gráficos?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0" name="Google Shape;127;p22" descr=""/>
          <p:cNvPicPr/>
          <p:nvPr/>
        </p:nvPicPr>
        <p:blipFill>
          <a:blip r:embed="rId2"/>
          <a:stretch/>
        </p:blipFill>
        <p:spPr>
          <a:xfrm>
            <a:off x="188640" y="1019520"/>
            <a:ext cx="2329200" cy="443916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128;p22" descr=""/>
          <p:cNvPicPr/>
          <p:nvPr/>
        </p:nvPicPr>
        <p:blipFill>
          <a:blip r:embed="rId3"/>
          <a:stretch/>
        </p:blipFill>
        <p:spPr>
          <a:xfrm>
            <a:off x="2671200" y="1019520"/>
            <a:ext cx="2260080" cy="443916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5013720" y="995040"/>
            <a:ext cx="3899160" cy="27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Quais </a:t>
            </a:r>
            <a:r>
              <a:rPr b="1" lang="en-US" sz="3800" spc="-1" strike="noStrike">
                <a:solidFill>
                  <a:srgbClr val="e06666"/>
                </a:solidFill>
                <a:latin typeface="Times New Roman"/>
                <a:ea typeface="Times New Roman"/>
              </a:rPr>
              <a:t>conclusões</a:t>
            </a:r>
            <a:r>
              <a:rPr b="0" lang="en-US" sz="3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tiramos ao analisar esta tabela de dados?</a:t>
            </a:r>
            <a:endParaRPr b="0" lang="en-US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701280" y="367200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Mapeamento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16" name="Google Shape;511;p50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363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417" name="CustomShape 2"/>
          <p:cNvSpPr/>
          <p:nvPr/>
        </p:nvSpPr>
        <p:spPr>
          <a:xfrm>
            <a:off x="124632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2131560" y="1414800"/>
            <a:ext cx="1377000" cy="22248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4"/>
          <p:cNvSpPr/>
          <p:nvPr/>
        </p:nvSpPr>
        <p:spPr>
          <a:xfrm>
            <a:off x="282060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5"/>
          <p:cNvSpPr/>
          <p:nvPr/>
        </p:nvSpPr>
        <p:spPr>
          <a:xfrm>
            <a:off x="242460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21" name="Group 6"/>
          <p:cNvGrpSpPr/>
          <p:nvPr/>
        </p:nvGrpSpPr>
        <p:grpSpPr>
          <a:xfrm>
            <a:off x="308520" y="1414800"/>
            <a:ext cx="1477080" cy="4015800"/>
            <a:chOff x="308520" y="1414800"/>
            <a:chExt cx="1477080" cy="4015800"/>
          </a:xfrm>
        </p:grpSpPr>
        <p:sp>
          <p:nvSpPr>
            <p:cNvPr id="422" name="CustomShape 7"/>
            <p:cNvSpPr/>
            <p:nvPr/>
          </p:nvSpPr>
          <p:spPr>
            <a:xfrm>
              <a:off x="308520" y="1414800"/>
              <a:ext cx="1477080" cy="2224800"/>
            </a:xfrm>
            <a:prstGeom prst="rect">
              <a:avLst/>
            </a:prstGeom>
            <a:noFill/>
            <a:ln w="28440">
              <a:solidFill>
                <a:srgbClr val="6aa84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8"/>
            <p:cNvSpPr/>
            <p:nvPr/>
          </p:nvSpPr>
          <p:spPr>
            <a:xfrm>
              <a:off x="992520" y="3641040"/>
              <a:ext cx="2160" cy="553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6aa84f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9"/>
            <p:cNvSpPr/>
            <p:nvPr/>
          </p:nvSpPr>
          <p:spPr>
            <a:xfrm>
              <a:off x="590400" y="4515840"/>
              <a:ext cx="806760" cy="91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6aa84f"/>
                  </a:solidFill>
                  <a:latin typeface="Arial"/>
                  <a:ea typeface="Arial"/>
                </a:rPr>
                <a:t>X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425" name="CustomShape 10"/>
          <p:cNvSpPr/>
          <p:nvPr/>
        </p:nvSpPr>
        <p:spPr>
          <a:xfrm>
            <a:off x="612288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Gráfico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11"/>
          <p:cNvSpPr/>
          <p:nvPr/>
        </p:nvSpPr>
        <p:spPr>
          <a:xfrm>
            <a:off x="3561840" y="1414800"/>
            <a:ext cx="1218240" cy="2224800"/>
          </a:xfrm>
          <a:prstGeom prst="rect">
            <a:avLst/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2"/>
          <p:cNvSpPr/>
          <p:nvPr/>
        </p:nvSpPr>
        <p:spPr>
          <a:xfrm>
            <a:off x="411624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3"/>
          <p:cNvSpPr/>
          <p:nvPr/>
        </p:nvSpPr>
        <p:spPr>
          <a:xfrm>
            <a:off x="3582000" y="4489560"/>
            <a:ext cx="107028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9900ff"/>
                </a:solidFill>
                <a:latin typeface="Times New Roman"/>
                <a:ea typeface="Arial"/>
              </a:rPr>
              <a:t>color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29" name="Google Shape;525;p50" descr=""/>
          <p:cNvPicPr/>
          <p:nvPr/>
        </p:nvPicPr>
        <p:blipFill>
          <a:blip r:embed="rId2"/>
          <a:stretch/>
        </p:blipFill>
        <p:spPr>
          <a:xfrm>
            <a:off x="5519520" y="1209240"/>
            <a:ext cx="3620520" cy="2949840"/>
          </a:xfrm>
          <a:prstGeom prst="rect">
            <a:avLst/>
          </a:prstGeom>
          <a:ln>
            <a:noFill/>
          </a:ln>
        </p:spPr>
      </p:pic>
      <p:sp>
        <p:nvSpPr>
          <p:cNvPr id="430" name="CustomShape 14"/>
          <p:cNvSpPr/>
          <p:nvPr/>
        </p:nvSpPr>
        <p:spPr>
          <a:xfrm>
            <a:off x="3515760" y="4330080"/>
            <a:ext cx="3992040" cy="740880"/>
          </a:xfrm>
          <a:custGeom>
            <a:avLst/>
            <a:gdLst/>
            <a:ahLst/>
            <a:rect l="l" t="t" r="r" b="b"/>
            <a:pathLst>
              <a:path w="110425" h="42503">
                <a:moveTo>
                  <a:pt x="0" y="42247"/>
                </a:moveTo>
                <a:cubicBezTo>
                  <a:pt x="16349" y="41524"/>
                  <a:pt x="79720" y="44948"/>
                  <a:pt x="98095" y="37907"/>
                </a:cubicBezTo>
                <a:cubicBezTo>
                  <a:pt x="116470" y="30866"/>
                  <a:pt x="108223" y="6318"/>
                  <a:pt x="110249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5"/>
          <p:cNvSpPr/>
          <p:nvPr/>
        </p:nvSpPr>
        <p:spPr>
          <a:xfrm>
            <a:off x="4101120" y="513756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Geometria =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2" name="Google Shape;528;p50" descr=""/>
          <p:cNvPicPr/>
          <p:nvPr/>
        </p:nvPicPr>
        <p:blipFill>
          <a:blip r:embed="rId3"/>
          <a:stretch/>
        </p:blipFill>
        <p:spPr>
          <a:xfrm>
            <a:off x="6174720" y="5302440"/>
            <a:ext cx="337320" cy="233640"/>
          </a:xfrm>
          <a:prstGeom prst="rect">
            <a:avLst/>
          </a:prstGeom>
          <a:ln>
            <a:noFill/>
          </a:ln>
        </p:spPr>
      </p:pic>
      <p:pic>
        <p:nvPicPr>
          <p:cNvPr id="433" name="Picture 2" descr=""/>
          <p:cNvPicPr/>
          <p:nvPr/>
        </p:nvPicPr>
        <p:blipFill>
          <a:blip r:embed="rId4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34" name="CustomShape 16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310760" y="367200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Mapeamento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36" name="Google Shape;534;p51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363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124632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253800" y="1414800"/>
            <a:ext cx="1632960" cy="22248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4"/>
          <p:cNvSpPr/>
          <p:nvPr/>
        </p:nvSpPr>
        <p:spPr>
          <a:xfrm>
            <a:off x="3508920" y="1414800"/>
            <a:ext cx="1286280" cy="2224800"/>
          </a:xfrm>
          <a:prstGeom prst="rect">
            <a:avLst/>
          </a:prstGeom>
          <a:noFill/>
          <a:ln w="2844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5"/>
          <p:cNvSpPr/>
          <p:nvPr/>
        </p:nvSpPr>
        <p:spPr>
          <a:xfrm>
            <a:off x="107100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6"/>
          <p:cNvSpPr/>
          <p:nvPr/>
        </p:nvSpPr>
        <p:spPr>
          <a:xfrm>
            <a:off x="411696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aa84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7"/>
          <p:cNvSpPr/>
          <p:nvPr/>
        </p:nvSpPr>
        <p:spPr>
          <a:xfrm>
            <a:off x="67608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371448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aa84f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4" name="CustomShape 9"/>
          <p:cNvSpPr/>
          <p:nvPr/>
        </p:nvSpPr>
        <p:spPr>
          <a:xfrm>
            <a:off x="4731120" y="4330080"/>
            <a:ext cx="2776680" cy="857160"/>
          </a:xfrm>
          <a:custGeom>
            <a:avLst/>
            <a:gdLst/>
            <a:ahLst/>
            <a:rect l="l" t="t" r="r" b="b"/>
            <a:pathLst>
              <a:path w="110425" h="42503">
                <a:moveTo>
                  <a:pt x="0" y="42247"/>
                </a:moveTo>
                <a:cubicBezTo>
                  <a:pt x="16349" y="41524"/>
                  <a:pt x="79720" y="44948"/>
                  <a:pt x="98095" y="37907"/>
                </a:cubicBezTo>
                <a:cubicBezTo>
                  <a:pt x="116470" y="30866"/>
                  <a:pt x="108223" y="6318"/>
                  <a:pt x="110249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0"/>
          <p:cNvSpPr/>
          <p:nvPr/>
        </p:nvSpPr>
        <p:spPr>
          <a:xfrm>
            <a:off x="612288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Gráfico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46" name="Google Shape;545;p51" descr=""/>
          <p:cNvPicPr/>
          <p:nvPr/>
        </p:nvPicPr>
        <p:blipFill>
          <a:blip r:embed="rId2"/>
          <a:stretch/>
        </p:blipFill>
        <p:spPr>
          <a:xfrm>
            <a:off x="5522040" y="1209240"/>
            <a:ext cx="3620520" cy="2949840"/>
          </a:xfrm>
          <a:prstGeom prst="rect">
            <a:avLst/>
          </a:prstGeom>
          <a:ln>
            <a:noFill/>
          </a:ln>
        </p:spPr>
      </p:pic>
      <p:sp>
        <p:nvSpPr>
          <p:cNvPr id="447" name="CustomShape 11"/>
          <p:cNvSpPr/>
          <p:nvPr/>
        </p:nvSpPr>
        <p:spPr>
          <a:xfrm>
            <a:off x="4101120" y="513756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Geometria =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48" name="Google Shape;547;p51" descr=""/>
          <p:cNvPicPr/>
          <p:nvPr/>
        </p:nvPicPr>
        <p:blipFill>
          <a:blip r:embed="rId3"/>
          <a:stretch/>
        </p:blipFill>
        <p:spPr>
          <a:xfrm>
            <a:off x="6102720" y="5266440"/>
            <a:ext cx="337320" cy="233640"/>
          </a:xfrm>
          <a:prstGeom prst="rect">
            <a:avLst/>
          </a:prstGeom>
          <a:ln>
            <a:noFill/>
          </a:ln>
        </p:spPr>
      </p:pic>
      <p:pic>
        <p:nvPicPr>
          <p:cNvPr id="449" name="Picture 2" descr=""/>
          <p:cNvPicPr/>
          <p:nvPr/>
        </p:nvPicPr>
        <p:blipFill>
          <a:blip r:embed="rId4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50" name="CustomShape 12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1310760" y="367200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Mapeamento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52" name="Google Shape;553;p52" descr=""/>
          <p:cNvPicPr/>
          <p:nvPr/>
        </p:nvPicPr>
        <p:blipFill>
          <a:blip r:embed="rId1"/>
          <a:srcRect l="49927" t="0" r="0" b="0"/>
          <a:stretch/>
        </p:blipFill>
        <p:spPr>
          <a:xfrm>
            <a:off x="253800" y="1363680"/>
            <a:ext cx="4578840" cy="2312280"/>
          </a:xfrm>
          <a:prstGeom prst="rect">
            <a:avLst/>
          </a:prstGeom>
          <a:ln>
            <a:noFill/>
          </a:ln>
        </p:spPr>
      </p:pic>
      <p:sp>
        <p:nvSpPr>
          <p:cNvPr id="453" name="CustomShape 2"/>
          <p:cNvSpPr/>
          <p:nvPr/>
        </p:nvSpPr>
        <p:spPr>
          <a:xfrm>
            <a:off x="124632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Tabela de dados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253800" y="1414800"/>
            <a:ext cx="1632960" cy="222480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4"/>
          <p:cNvSpPr/>
          <p:nvPr/>
        </p:nvSpPr>
        <p:spPr>
          <a:xfrm>
            <a:off x="3508920" y="1414800"/>
            <a:ext cx="1286280" cy="2224800"/>
          </a:xfrm>
          <a:prstGeom prst="rect">
            <a:avLst/>
          </a:prstGeom>
          <a:noFill/>
          <a:ln w="28440">
            <a:solidFill>
              <a:srgbClr val="99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5"/>
          <p:cNvSpPr/>
          <p:nvPr/>
        </p:nvSpPr>
        <p:spPr>
          <a:xfrm>
            <a:off x="107100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>
            <a:off x="4116960" y="3641040"/>
            <a:ext cx="216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6aa84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7"/>
          <p:cNvSpPr/>
          <p:nvPr/>
        </p:nvSpPr>
        <p:spPr>
          <a:xfrm>
            <a:off x="67608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9" name="CustomShape 8"/>
          <p:cNvSpPr/>
          <p:nvPr/>
        </p:nvSpPr>
        <p:spPr>
          <a:xfrm>
            <a:off x="3714480" y="4515840"/>
            <a:ext cx="8067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6aa84f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0" name="CustomShape 9"/>
          <p:cNvSpPr/>
          <p:nvPr/>
        </p:nvSpPr>
        <p:spPr>
          <a:xfrm>
            <a:off x="6122880" y="54792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Gráfico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1" name="CustomShape 10"/>
          <p:cNvSpPr/>
          <p:nvPr/>
        </p:nvSpPr>
        <p:spPr>
          <a:xfrm>
            <a:off x="4570200" y="3641040"/>
            <a:ext cx="62964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1"/>
          <p:cNvSpPr/>
          <p:nvPr/>
        </p:nvSpPr>
        <p:spPr>
          <a:xfrm>
            <a:off x="5051160" y="4442040"/>
            <a:ext cx="1070280" cy="4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9900ff"/>
                </a:solidFill>
                <a:latin typeface="Times New Roman"/>
                <a:ea typeface="Arial"/>
              </a:rPr>
              <a:t>color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63" name="Google Shape;565;p52" descr=""/>
          <p:cNvPicPr/>
          <p:nvPr/>
        </p:nvPicPr>
        <p:blipFill>
          <a:blip r:embed="rId2"/>
          <a:stretch/>
        </p:blipFill>
        <p:spPr>
          <a:xfrm>
            <a:off x="5522040" y="1209240"/>
            <a:ext cx="3620520" cy="2949840"/>
          </a:xfrm>
          <a:prstGeom prst="rect">
            <a:avLst/>
          </a:prstGeom>
          <a:ln>
            <a:noFill/>
          </a:ln>
        </p:spPr>
      </p:pic>
      <p:sp>
        <p:nvSpPr>
          <p:cNvPr id="464" name="CustomShape 12"/>
          <p:cNvSpPr/>
          <p:nvPr/>
        </p:nvSpPr>
        <p:spPr>
          <a:xfrm>
            <a:off x="4731120" y="4330080"/>
            <a:ext cx="2776680" cy="857160"/>
          </a:xfrm>
          <a:custGeom>
            <a:avLst/>
            <a:gdLst/>
            <a:ahLst/>
            <a:rect l="l" t="t" r="r" b="b"/>
            <a:pathLst>
              <a:path w="110425" h="42503">
                <a:moveTo>
                  <a:pt x="0" y="42247"/>
                </a:moveTo>
                <a:cubicBezTo>
                  <a:pt x="16349" y="41524"/>
                  <a:pt x="79720" y="44948"/>
                  <a:pt x="98095" y="37907"/>
                </a:cubicBezTo>
                <a:cubicBezTo>
                  <a:pt x="116470" y="30866"/>
                  <a:pt x="108223" y="6318"/>
                  <a:pt x="110249" y="0"/>
                </a:cubicBez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3"/>
          <p:cNvSpPr/>
          <p:nvPr/>
        </p:nvSpPr>
        <p:spPr>
          <a:xfrm>
            <a:off x="4101120" y="5137560"/>
            <a:ext cx="259344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Geometria =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6" name="Google Shape;568;p52" descr=""/>
          <p:cNvPicPr/>
          <p:nvPr/>
        </p:nvPicPr>
        <p:blipFill>
          <a:blip r:embed="rId3"/>
          <a:stretch/>
        </p:blipFill>
        <p:spPr>
          <a:xfrm>
            <a:off x="6102720" y="5266440"/>
            <a:ext cx="337320" cy="233640"/>
          </a:xfrm>
          <a:prstGeom prst="rect">
            <a:avLst/>
          </a:prstGeom>
          <a:ln>
            <a:noFill/>
          </a:ln>
        </p:spPr>
      </p:pic>
      <p:pic>
        <p:nvPicPr>
          <p:cNvPr id="467" name="Picture 2" descr=""/>
          <p:cNvPicPr/>
          <p:nvPr/>
        </p:nvPicPr>
        <p:blipFill>
          <a:blip r:embed="rId4"/>
          <a:stretch/>
        </p:blipFill>
        <p:spPr>
          <a:xfrm>
            <a:off x="3600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68" name="CustomShape 14"/>
          <p:cNvSpPr/>
          <p:nvPr/>
        </p:nvSpPr>
        <p:spPr>
          <a:xfrm>
            <a:off x="370836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685760" y="1841760"/>
            <a:ext cx="4368240" cy="25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Mapeamento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A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cc0000"/>
                </a:solidFill>
                <a:latin typeface="Times New Roman"/>
                <a:ea typeface="Times New Roman"/>
              </a:rPr>
              <a:t>Y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B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600" spc="-1" strike="noStrike">
              <a:latin typeface="Arial"/>
            </a:endParaRPr>
          </a:p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Geometria =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70" name="Google Shape;575;p53" descr=""/>
          <p:cNvPicPr/>
          <p:nvPr/>
        </p:nvPicPr>
        <p:blipFill>
          <a:blip r:embed="rId1"/>
          <a:stretch/>
        </p:blipFill>
        <p:spPr>
          <a:xfrm>
            <a:off x="7057800" y="3182040"/>
            <a:ext cx="450360" cy="312120"/>
          </a:xfrm>
          <a:prstGeom prst="rect">
            <a:avLst/>
          </a:prstGeom>
          <a:ln>
            <a:noFill/>
          </a:ln>
        </p:spPr>
      </p:pic>
      <p:sp>
        <p:nvSpPr>
          <p:cNvPr id="471" name="CustomShape 2"/>
          <p:cNvSpPr/>
          <p:nvPr/>
        </p:nvSpPr>
        <p:spPr>
          <a:xfrm>
            <a:off x="173520" y="1938960"/>
            <a:ext cx="306468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Dados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88560" y="896040"/>
            <a:ext cx="896544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Desenhe no papel um gráfico a partir: 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73" name="Google Shape;578;p53" descr=""/>
          <p:cNvPicPr/>
          <p:nvPr/>
        </p:nvPicPr>
        <p:blipFill>
          <a:blip r:embed="rId2"/>
          <a:stretch/>
        </p:blipFill>
        <p:spPr>
          <a:xfrm>
            <a:off x="152280" y="2468520"/>
            <a:ext cx="2172240" cy="1945080"/>
          </a:xfrm>
          <a:prstGeom prst="rect">
            <a:avLst/>
          </a:prstGeom>
          <a:ln>
            <a:noFill/>
          </a:ln>
        </p:spPr>
      </p:pic>
      <p:pic>
        <p:nvPicPr>
          <p:cNvPr id="474" name="Picture 2" descr=""/>
          <p:cNvPicPr/>
          <p:nvPr/>
        </p:nvPicPr>
        <p:blipFill>
          <a:blip r:embed="rId3"/>
          <a:stretch/>
        </p:blipFill>
        <p:spPr>
          <a:xfrm>
            <a:off x="3636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75" name="CustomShape 4"/>
          <p:cNvSpPr/>
          <p:nvPr/>
        </p:nvSpPr>
        <p:spPr>
          <a:xfrm>
            <a:off x="370872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6" name="CustomShape 5"/>
          <p:cNvSpPr/>
          <p:nvPr/>
        </p:nvSpPr>
        <p:spPr>
          <a:xfrm>
            <a:off x="3707280" y="328320"/>
            <a:ext cx="177696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DESAFIO!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685760" y="1841760"/>
            <a:ext cx="4368240" cy="25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Mapeamento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A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cc0000"/>
                </a:solidFill>
                <a:latin typeface="Times New Roman"/>
                <a:ea typeface="Times New Roman"/>
              </a:rPr>
              <a:t>Y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B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Cor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D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600" spc="-1" strike="noStrike">
              <a:latin typeface="Arial"/>
            </a:endParaRPr>
          </a:p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Geometria =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78" name="Google Shape;585;p54" descr=""/>
          <p:cNvPicPr/>
          <p:nvPr/>
        </p:nvPicPr>
        <p:blipFill>
          <a:blip r:embed="rId1"/>
          <a:stretch/>
        </p:blipFill>
        <p:spPr>
          <a:xfrm>
            <a:off x="7004520" y="3567960"/>
            <a:ext cx="450360" cy="312120"/>
          </a:xfrm>
          <a:prstGeom prst="rect">
            <a:avLst/>
          </a:prstGeom>
          <a:ln>
            <a:noFill/>
          </a:ln>
        </p:spPr>
      </p:pic>
      <p:sp>
        <p:nvSpPr>
          <p:cNvPr id="479" name="CustomShape 2"/>
          <p:cNvSpPr/>
          <p:nvPr/>
        </p:nvSpPr>
        <p:spPr>
          <a:xfrm>
            <a:off x="173520" y="1938960"/>
            <a:ext cx="306468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Dados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88560" y="896040"/>
            <a:ext cx="896544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Desenhe no papel um gráfico a partir: 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1" name="Google Shape;588;p54" descr=""/>
          <p:cNvPicPr/>
          <p:nvPr/>
        </p:nvPicPr>
        <p:blipFill>
          <a:blip r:embed="rId2"/>
          <a:stretch/>
        </p:blipFill>
        <p:spPr>
          <a:xfrm>
            <a:off x="152280" y="2468520"/>
            <a:ext cx="2172240" cy="1945080"/>
          </a:xfrm>
          <a:prstGeom prst="rect">
            <a:avLst/>
          </a:prstGeom>
          <a:ln>
            <a:noFill/>
          </a:ln>
        </p:spPr>
      </p:pic>
      <p:pic>
        <p:nvPicPr>
          <p:cNvPr id="482" name="Picture 2" descr=""/>
          <p:cNvPicPr/>
          <p:nvPr/>
        </p:nvPicPr>
        <p:blipFill>
          <a:blip r:embed="rId3"/>
          <a:stretch/>
        </p:blipFill>
        <p:spPr>
          <a:xfrm>
            <a:off x="3636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83" name="CustomShape 4"/>
          <p:cNvSpPr/>
          <p:nvPr/>
        </p:nvSpPr>
        <p:spPr>
          <a:xfrm>
            <a:off x="370872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3707280" y="328320"/>
            <a:ext cx="177696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DESAFIO!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4685760" y="1841760"/>
            <a:ext cx="4368240" cy="25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Mapeamento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A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cc0000"/>
                </a:solidFill>
                <a:latin typeface="Times New Roman"/>
                <a:ea typeface="Times New Roman"/>
              </a:rPr>
              <a:t>Y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B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Cor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D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1" lang="en-US" sz="2600" spc="-1" strike="noStrike">
                <a:solidFill>
                  <a:srgbClr val="bf9000"/>
                </a:solidFill>
                <a:latin typeface="Times New Roman"/>
                <a:ea typeface="Times New Roman"/>
              </a:rPr>
              <a:t>Tamanho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C</a:t>
            </a:r>
            <a:endParaRPr b="0" lang="en-US" sz="2600" spc="-1" strike="noStrike">
              <a:latin typeface="Arial"/>
            </a:endParaRPr>
          </a:p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Geometria =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6" name="Google Shape;595;p55" descr=""/>
          <p:cNvPicPr/>
          <p:nvPr/>
        </p:nvPicPr>
        <p:blipFill>
          <a:blip r:embed="rId1"/>
          <a:stretch/>
        </p:blipFill>
        <p:spPr>
          <a:xfrm>
            <a:off x="6981840" y="4260960"/>
            <a:ext cx="450360" cy="312120"/>
          </a:xfrm>
          <a:prstGeom prst="rect">
            <a:avLst/>
          </a:prstGeom>
          <a:ln>
            <a:noFill/>
          </a:ln>
        </p:spPr>
      </p:pic>
      <p:sp>
        <p:nvSpPr>
          <p:cNvPr id="487" name="CustomShape 2"/>
          <p:cNvSpPr/>
          <p:nvPr/>
        </p:nvSpPr>
        <p:spPr>
          <a:xfrm>
            <a:off x="173520" y="1938960"/>
            <a:ext cx="306468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Dados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88560" y="896040"/>
            <a:ext cx="896544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Desenhe no papel um gráfico a partir: 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89" name="Google Shape;598;p55" descr=""/>
          <p:cNvPicPr/>
          <p:nvPr/>
        </p:nvPicPr>
        <p:blipFill>
          <a:blip r:embed="rId2"/>
          <a:stretch/>
        </p:blipFill>
        <p:spPr>
          <a:xfrm>
            <a:off x="152280" y="2468520"/>
            <a:ext cx="2172240" cy="1945080"/>
          </a:xfrm>
          <a:prstGeom prst="rect">
            <a:avLst/>
          </a:prstGeom>
          <a:ln>
            <a:noFill/>
          </a:ln>
        </p:spPr>
      </p:pic>
      <p:pic>
        <p:nvPicPr>
          <p:cNvPr id="490" name="Picture 2" descr=""/>
          <p:cNvPicPr/>
          <p:nvPr/>
        </p:nvPicPr>
        <p:blipFill>
          <a:blip r:embed="rId3"/>
          <a:stretch/>
        </p:blipFill>
        <p:spPr>
          <a:xfrm>
            <a:off x="3636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91" name="CustomShape 4"/>
          <p:cNvSpPr/>
          <p:nvPr/>
        </p:nvSpPr>
        <p:spPr>
          <a:xfrm>
            <a:off x="370872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2" name="CustomShape 5"/>
          <p:cNvSpPr/>
          <p:nvPr/>
        </p:nvSpPr>
        <p:spPr>
          <a:xfrm>
            <a:off x="3707280" y="364320"/>
            <a:ext cx="177696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DESAFIO!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604;p56" descr=""/>
          <p:cNvPicPr/>
          <p:nvPr/>
        </p:nvPicPr>
        <p:blipFill>
          <a:blip r:embed="rId1"/>
          <a:srcRect l="0" t="0" r="0" b="42716"/>
          <a:stretch/>
        </p:blipFill>
        <p:spPr>
          <a:xfrm>
            <a:off x="133200" y="895680"/>
            <a:ext cx="2612160" cy="878400"/>
          </a:xfrm>
          <a:prstGeom prst="rect">
            <a:avLst/>
          </a:prstGeom>
          <a:ln>
            <a:noFill/>
          </a:ln>
        </p:spPr>
      </p:pic>
      <p:pic>
        <p:nvPicPr>
          <p:cNvPr id="494" name="Google Shape;605;p56" descr=""/>
          <p:cNvPicPr/>
          <p:nvPr/>
        </p:nvPicPr>
        <p:blipFill>
          <a:blip r:embed="rId2"/>
          <a:stretch/>
        </p:blipFill>
        <p:spPr>
          <a:xfrm>
            <a:off x="2899080" y="1075680"/>
            <a:ext cx="6126840" cy="1224000"/>
          </a:xfrm>
          <a:prstGeom prst="rect">
            <a:avLst/>
          </a:prstGeom>
          <a:ln>
            <a:noFill/>
          </a:ln>
        </p:spPr>
      </p:pic>
      <p:pic>
        <p:nvPicPr>
          <p:cNvPr id="495" name="Google Shape;606;p56" descr=""/>
          <p:cNvPicPr/>
          <p:nvPr/>
        </p:nvPicPr>
        <p:blipFill>
          <a:blip r:embed="rId3"/>
          <a:stretch/>
        </p:blipFill>
        <p:spPr>
          <a:xfrm>
            <a:off x="-9000" y="2384640"/>
            <a:ext cx="2856240" cy="3173760"/>
          </a:xfrm>
          <a:prstGeom prst="rect">
            <a:avLst/>
          </a:prstGeom>
          <a:ln>
            <a:noFill/>
          </a:ln>
        </p:spPr>
      </p:pic>
      <p:pic>
        <p:nvPicPr>
          <p:cNvPr id="496" name="Picture 2" descr=""/>
          <p:cNvPicPr/>
          <p:nvPr/>
        </p:nvPicPr>
        <p:blipFill>
          <a:blip r:embed="rId4"/>
          <a:stretch/>
        </p:blipFill>
        <p:spPr>
          <a:xfrm>
            <a:off x="3672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97" name="CustomShape 1"/>
          <p:cNvSpPr/>
          <p:nvPr/>
        </p:nvSpPr>
        <p:spPr>
          <a:xfrm>
            <a:off x="370908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51840" y="328320"/>
            <a:ext cx="186876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Resultado: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612;p57" descr=""/>
          <p:cNvPicPr/>
          <p:nvPr/>
        </p:nvPicPr>
        <p:blipFill>
          <a:blip r:embed="rId1"/>
          <a:stretch/>
        </p:blipFill>
        <p:spPr>
          <a:xfrm>
            <a:off x="15120" y="2420640"/>
            <a:ext cx="2856240" cy="3173760"/>
          </a:xfrm>
          <a:prstGeom prst="rect">
            <a:avLst/>
          </a:prstGeom>
          <a:ln>
            <a:noFill/>
          </a:ln>
        </p:spPr>
      </p:pic>
      <p:pic>
        <p:nvPicPr>
          <p:cNvPr id="500" name="Google Shape;613;p57" descr=""/>
          <p:cNvPicPr/>
          <p:nvPr/>
        </p:nvPicPr>
        <p:blipFill>
          <a:blip r:embed="rId2"/>
          <a:srcRect l="0" t="0" r="0" b="22279"/>
          <a:stretch/>
        </p:blipFill>
        <p:spPr>
          <a:xfrm>
            <a:off x="114480" y="895680"/>
            <a:ext cx="2612160" cy="1191960"/>
          </a:xfrm>
          <a:prstGeom prst="rect">
            <a:avLst/>
          </a:prstGeom>
          <a:ln>
            <a:noFill/>
          </a:ln>
        </p:spPr>
      </p:pic>
      <p:pic>
        <p:nvPicPr>
          <p:cNvPr id="501" name="Google Shape;614;p57" descr=""/>
          <p:cNvPicPr/>
          <p:nvPr/>
        </p:nvPicPr>
        <p:blipFill>
          <a:blip r:embed="rId3"/>
          <a:stretch/>
        </p:blipFill>
        <p:spPr>
          <a:xfrm>
            <a:off x="2785320" y="1077840"/>
            <a:ext cx="6288120" cy="938520"/>
          </a:xfrm>
          <a:prstGeom prst="rect">
            <a:avLst/>
          </a:prstGeom>
          <a:ln>
            <a:noFill/>
          </a:ln>
        </p:spPr>
      </p:pic>
      <p:sp>
        <p:nvSpPr>
          <p:cNvPr id="502" name="CustomShape 1"/>
          <p:cNvSpPr/>
          <p:nvPr/>
        </p:nvSpPr>
        <p:spPr>
          <a:xfrm>
            <a:off x="7661880" y="1343160"/>
            <a:ext cx="570960" cy="346320"/>
          </a:xfrm>
          <a:prstGeom prst="rect">
            <a:avLst/>
          </a:prstGeom>
          <a:noFill/>
          <a:ln w="9360">
            <a:solidFill>
              <a:srgbClr val="8e7cc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2" descr=""/>
          <p:cNvPicPr/>
          <p:nvPr/>
        </p:nvPicPr>
        <p:blipFill>
          <a:blip r:embed="rId4"/>
          <a:stretch/>
        </p:blipFill>
        <p:spPr>
          <a:xfrm>
            <a:off x="36720" y="5040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370908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32400" y="328320"/>
            <a:ext cx="17362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Resultado: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621;p58" descr=""/>
          <p:cNvPicPr/>
          <p:nvPr/>
        </p:nvPicPr>
        <p:blipFill>
          <a:blip r:embed="rId1"/>
          <a:stretch/>
        </p:blipFill>
        <p:spPr>
          <a:xfrm>
            <a:off x="22680" y="2420640"/>
            <a:ext cx="2856240" cy="3173760"/>
          </a:xfrm>
          <a:prstGeom prst="rect">
            <a:avLst/>
          </a:prstGeom>
          <a:ln>
            <a:noFill/>
          </a:ln>
        </p:spPr>
      </p:pic>
      <p:pic>
        <p:nvPicPr>
          <p:cNvPr id="507" name="Google Shape;622;p58" descr=""/>
          <p:cNvPicPr/>
          <p:nvPr/>
        </p:nvPicPr>
        <p:blipFill>
          <a:blip r:embed="rId2"/>
          <a:stretch/>
        </p:blipFill>
        <p:spPr>
          <a:xfrm>
            <a:off x="95400" y="859680"/>
            <a:ext cx="2612160" cy="1533960"/>
          </a:xfrm>
          <a:prstGeom prst="rect">
            <a:avLst/>
          </a:prstGeom>
          <a:ln>
            <a:noFill/>
          </a:ln>
        </p:spPr>
      </p:pic>
      <p:pic>
        <p:nvPicPr>
          <p:cNvPr id="508" name="Google Shape;623;p58" descr=""/>
          <p:cNvPicPr/>
          <p:nvPr/>
        </p:nvPicPr>
        <p:blipFill>
          <a:blip r:embed="rId3"/>
          <a:stretch/>
        </p:blipFill>
        <p:spPr>
          <a:xfrm>
            <a:off x="2708640" y="1031400"/>
            <a:ext cx="6433920" cy="837360"/>
          </a:xfrm>
          <a:prstGeom prst="rect">
            <a:avLst/>
          </a:prstGeom>
          <a:ln>
            <a:noFill/>
          </a:ln>
        </p:spPr>
      </p:pic>
      <p:sp>
        <p:nvSpPr>
          <p:cNvPr id="509" name="CustomShape 1"/>
          <p:cNvSpPr/>
          <p:nvPr/>
        </p:nvSpPr>
        <p:spPr>
          <a:xfrm>
            <a:off x="7989840" y="983520"/>
            <a:ext cx="426240" cy="269640"/>
          </a:xfrm>
          <a:prstGeom prst="rect">
            <a:avLst/>
          </a:prstGeom>
          <a:noFill/>
          <a:ln w="9360">
            <a:solidFill>
              <a:srgbClr val="f1c2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"/>
          <p:cNvSpPr/>
          <p:nvPr/>
        </p:nvSpPr>
        <p:spPr>
          <a:xfrm>
            <a:off x="32400" y="328320"/>
            <a:ext cx="17362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Resultado: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11" name="Picture 2" descr=""/>
          <p:cNvPicPr/>
          <p:nvPr/>
        </p:nvPicPr>
        <p:blipFill>
          <a:blip r:embed="rId4"/>
          <a:stretch/>
        </p:blipFill>
        <p:spPr>
          <a:xfrm>
            <a:off x="36720" y="5076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12" name="CustomShape 3"/>
          <p:cNvSpPr/>
          <p:nvPr/>
        </p:nvSpPr>
        <p:spPr>
          <a:xfrm>
            <a:off x="370908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630;p59" descr=""/>
          <p:cNvPicPr/>
          <p:nvPr/>
        </p:nvPicPr>
        <p:blipFill>
          <a:blip r:embed="rId1"/>
          <a:stretch/>
        </p:blipFill>
        <p:spPr>
          <a:xfrm>
            <a:off x="-9000" y="2528640"/>
            <a:ext cx="2856240" cy="3173760"/>
          </a:xfrm>
          <a:prstGeom prst="rect">
            <a:avLst/>
          </a:prstGeom>
          <a:ln>
            <a:noFill/>
          </a:ln>
        </p:spPr>
      </p:pic>
      <p:pic>
        <p:nvPicPr>
          <p:cNvPr id="514" name="Google Shape;631;p59" descr=""/>
          <p:cNvPicPr/>
          <p:nvPr/>
        </p:nvPicPr>
        <p:blipFill>
          <a:blip r:embed="rId2"/>
          <a:stretch/>
        </p:blipFill>
        <p:spPr>
          <a:xfrm>
            <a:off x="3070800" y="2528640"/>
            <a:ext cx="2856240" cy="3173760"/>
          </a:xfrm>
          <a:prstGeom prst="rect">
            <a:avLst/>
          </a:prstGeom>
          <a:ln>
            <a:noFill/>
          </a:ln>
        </p:spPr>
      </p:pic>
      <p:pic>
        <p:nvPicPr>
          <p:cNvPr id="515" name="Google Shape;632;p59" descr=""/>
          <p:cNvPicPr/>
          <p:nvPr/>
        </p:nvPicPr>
        <p:blipFill>
          <a:blip r:embed="rId3"/>
          <a:stretch/>
        </p:blipFill>
        <p:spPr>
          <a:xfrm>
            <a:off x="6042600" y="2528640"/>
            <a:ext cx="2856240" cy="3173760"/>
          </a:xfrm>
          <a:prstGeom prst="rect">
            <a:avLst/>
          </a:prstGeom>
          <a:ln>
            <a:noFill/>
          </a:ln>
        </p:spPr>
      </p:pic>
      <p:pic>
        <p:nvPicPr>
          <p:cNvPr id="516" name="Google Shape;633;p59" descr=""/>
          <p:cNvPicPr/>
          <p:nvPr/>
        </p:nvPicPr>
        <p:blipFill>
          <a:blip r:embed="rId4"/>
          <a:srcRect l="0" t="0" r="0" b="42716"/>
          <a:stretch/>
        </p:blipFill>
        <p:spPr>
          <a:xfrm>
            <a:off x="133200" y="967680"/>
            <a:ext cx="2612160" cy="878400"/>
          </a:xfrm>
          <a:prstGeom prst="rect">
            <a:avLst/>
          </a:prstGeom>
          <a:ln>
            <a:noFill/>
          </a:ln>
        </p:spPr>
      </p:pic>
      <p:pic>
        <p:nvPicPr>
          <p:cNvPr id="517" name="Google Shape;634;p59" descr=""/>
          <p:cNvPicPr/>
          <p:nvPr/>
        </p:nvPicPr>
        <p:blipFill>
          <a:blip r:embed="rId5"/>
          <a:srcRect l="0" t="0" r="0" b="22279"/>
          <a:stretch/>
        </p:blipFill>
        <p:spPr>
          <a:xfrm>
            <a:off x="3314880" y="967680"/>
            <a:ext cx="2612160" cy="1191960"/>
          </a:xfrm>
          <a:prstGeom prst="rect">
            <a:avLst/>
          </a:prstGeom>
          <a:ln>
            <a:noFill/>
          </a:ln>
        </p:spPr>
      </p:pic>
      <p:pic>
        <p:nvPicPr>
          <p:cNvPr id="518" name="Google Shape;635;p59" descr=""/>
          <p:cNvPicPr/>
          <p:nvPr/>
        </p:nvPicPr>
        <p:blipFill>
          <a:blip r:embed="rId6"/>
          <a:stretch/>
        </p:blipFill>
        <p:spPr>
          <a:xfrm>
            <a:off x="6343560" y="967680"/>
            <a:ext cx="2612160" cy="1533960"/>
          </a:xfrm>
          <a:prstGeom prst="rect">
            <a:avLst/>
          </a:prstGeom>
          <a:ln>
            <a:noFill/>
          </a:ln>
        </p:spPr>
      </p:pic>
      <p:sp>
        <p:nvSpPr>
          <p:cNvPr id="519" name="CustomShape 1"/>
          <p:cNvSpPr/>
          <p:nvPr/>
        </p:nvSpPr>
        <p:spPr>
          <a:xfrm>
            <a:off x="370908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520" name="Picture 2" descr=""/>
          <p:cNvPicPr/>
          <p:nvPr/>
        </p:nvPicPr>
        <p:blipFill>
          <a:blip r:embed="rId7"/>
          <a:stretch/>
        </p:blipFill>
        <p:spPr>
          <a:xfrm>
            <a:off x="36720" y="511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30960" y="457920"/>
            <a:ext cx="453996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Resultados: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640080" y="301320"/>
            <a:ext cx="8034840" cy="25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2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Por quê é importante fazer gráficos?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6" name="Google Shape;117;p21" descr=""/>
          <p:cNvPicPr/>
          <p:nvPr/>
        </p:nvPicPr>
        <p:blipFill>
          <a:blip r:embed="rId2"/>
          <a:stretch/>
        </p:blipFill>
        <p:spPr>
          <a:xfrm>
            <a:off x="4863960" y="2574000"/>
            <a:ext cx="4136760" cy="3085200"/>
          </a:xfrm>
          <a:prstGeom prst="rect">
            <a:avLst/>
          </a:prstGeom>
          <a:ln>
            <a:noFill/>
          </a:ln>
        </p:spPr>
      </p:pic>
      <p:pic>
        <p:nvPicPr>
          <p:cNvPr id="137" name="Google Shape;118;p21" descr=""/>
          <p:cNvPicPr/>
          <p:nvPr/>
        </p:nvPicPr>
        <p:blipFill>
          <a:blip r:embed="rId3"/>
          <a:stretch/>
        </p:blipFill>
        <p:spPr>
          <a:xfrm>
            <a:off x="671400" y="2208600"/>
            <a:ext cx="947520" cy="345060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2498760" y="3032640"/>
            <a:ext cx="1875600" cy="1802160"/>
          </a:xfrm>
          <a:prstGeom prst="mathMultiply">
            <a:avLst>
              <a:gd name="adj1" fmla="val 10152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98640" y="1237680"/>
            <a:ext cx="90028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Qual você prefere, os dados em uma tabela ou em um gráfico?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4685760" y="1841760"/>
            <a:ext cx="4368240" cy="25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Mapeamento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6aa84f"/>
                </a:solidFill>
                <a:latin typeface="Times New Roman"/>
                <a:ea typeface="Times New Roman"/>
              </a:rPr>
              <a:t>X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A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Eixo </a:t>
            </a:r>
            <a:r>
              <a:rPr b="1" lang="en-US" sz="2600" spc="-1" strike="noStrike">
                <a:solidFill>
                  <a:srgbClr val="cc0000"/>
                </a:solidFill>
                <a:latin typeface="Times New Roman"/>
                <a:ea typeface="Times New Roman"/>
              </a:rPr>
              <a:t>Y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B</a:t>
            </a:r>
            <a:endParaRPr b="0" lang="en-US" sz="2600" spc="-1" strike="noStrike">
              <a:latin typeface="Arial"/>
            </a:endParaRPr>
          </a:p>
          <a:p>
            <a:pPr lvl="1" marL="9144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➢"/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Cor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C</a:t>
            </a:r>
            <a:endParaRPr b="0" lang="en-US" sz="2600" spc="-1" strike="noStrike">
              <a:latin typeface="Arial"/>
            </a:endParaRPr>
          </a:p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Geometria =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23" name="Google Shape;642;p60" descr=""/>
          <p:cNvPicPr/>
          <p:nvPr/>
        </p:nvPicPr>
        <p:blipFill>
          <a:blip r:embed="rId1"/>
          <a:stretch/>
        </p:blipFill>
        <p:spPr>
          <a:xfrm>
            <a:off x="6973920" y="3576600"/>
            <a:ext cx="450360" cy="31212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173520" y="1686960"/>
            <a:ext cx="306468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92400">
              <a:lnSpc>
                <a:spcPct val="100000"/>
              </a:lnSpc>
              <a:buClr>
                <a:srgbClr val="000000"/>
              </a:buClr>
              <a:buFont typeface="Times New Roman"/>
              <a:buChar char="❖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Dados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88560" y="896040"/>
            <a:ext cx="896544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 que acontece se colocarmos cor na variável C?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26" name="Google Shape;645;p60" descr=""/>
          <p:cNvPicPr/>
          <p:nvPr/>
        </p:nvPicPr>
        <p:blipFill>
          <a:blip r:embed="rId2"/>
          <a:stretch/>
        </p:blipFill>
        <p:spPr>
          <a:xfrm>
            <a:off x="152280" y="2468520"/>
            <a:ext cx="2172240" cy="1945080"/>
          </a:xfrm>
          <a:prstGeom prst="rect">
            <a:avLst/>
          </a:prstGeom>
          <a:ln>
            <a:noFill/>
          </a:ln>
        </p:spPr>
      </p:pic>
      <p:sp>
        <p:nvSpPr>
          <p:cNvPr id="527" name="CustomShape 4"/>
          <p:cNvSpPr/>
          <p:nvPr/>
        </p:nvSpPr>
        <p:spPr>
          <a:xfrm>
            <a:off x="3566160" y="328320"/>
            <a:ext cx="21934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DESAFIO 2!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28" name="Picture 2" descr=""/>
          <p:cNvPicPr/>
          <p:nvPr/>
        </p:nvPicPr>
        <p:blipFill>
          <a:blip r:embed="rId3"/>
          <a:stretch/>
        </p:blipFill>
        <p:spPr>
          <a:xfrm>
            <a:off x="3672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29" name="CustomShape 5"/>
          <p:cNvSpPr/>
          <p:nvPr/>
        </p:nvSpPr>
        <p:spPr>
          <a:xfrm>
            <a:off x="370908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651;p61" descr=""/>
          <p:cNvPicPr/>
          <p:nvPr/>
        </p:nvPicPr>
        <p:blipFill>
          <a:blip r:embed="rId1"/>
          <a:stretch/>
        </p:blipFill>
        <p:spPr>
          <a:xfrm>
            <a:off x="3402000" y="1353240"/>
            <a:ext cx="3071160" cy="3412440"/>
          </a:xfrm>
          <a:prstGeom prst="rect">
            <a:avLst/>
          </a:prstGeom>
          <a:ln>
            <a:noFill/>
          </a:ln>
        </p:spPr>
      </p:pic>
      <p:pic>
        <p:nvPicPr>
          <p:cNvPr id="531" name="Google Shape;652;p61" descr=""/>
          <p:cNvPicPr/>
          <p:nvPr/>
        </p:nvPicPr>
        <p:blipFill>
          <a:blip r:embed="rId2"/>
          <a:stretch/>
        </p:blipFill>
        <p:spPr>
          <a:xfrm>
            <a:off x="6624000" y="1496520"/>
            <a:ext cx="2172240" cy="1945080"/>
          </a:xfrm>
          <a:prstGeom prst="rect">
            <a:avLst/>
          </a:prstGeom>
          <a:ln>
            <a:noFill/>
          </a:ln>
        </p:spPr>
      </p:pic>
      <p:pic>
        <p:nvPicPr>
          <p:cNvPr id="532" name="Google Shape;653;p61" descr=""/>
          <p:cNvPicPr/>
          <p:nvPr/>
        </p:nvPicPr>
        <p:blipFill>
          <a:blip r:embed="rId3"/>
          <a:stretch/>
        </p:blipFill>
        <p:spPr>
          <a:xfrm>
            <a:off x="0" y="1428480"/>
            <a:ext cx="3071160" cy="3412440"/>
          </a:xfrm>
          <a:prstGeom prst="rect">
            <a:avLst/>
          </a:prstGeom>
          <a:ln>
            <a:noFill/>
          </a:ln>
        </p:spPr>
      </p:pic>
      <p:sp>
        <p:nvSpPr>
          <p:cNvPr id="533" name="CustomShape 1"/>
          <p:cNvSpPr/>
          <p:nvPr/>
        </p:nvSpPr>
        <p:spPr>
          <a:xfrm>
            <a:off x="239400" y="817920"/>
            <a:ext cx="283464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Cor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3502800" y="817920"/>
            <a:ext cx="28756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Cor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é a variável </a:t>
            </a:r>
            <a:r>
              <a:rPr b="1" lang="en-US" sz="2600" spc="-1" strike="noStrike">
                <a:solidFill>
                  <a:srgbClr val="0b5394"/>
                </a:solidFill>
                <a:latin typeface="Times New Roman"/>
                <a:ea typeface="Times New Roman"/>
              </a:rPr>
              <a:t>C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6540120" y="3488400"/>
            <a:ext cx="2486520" cy="9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C </a:t>
            </a:r>
            <a:r>
              <a:rPr b="1" lang="en-US" sz="26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é numérica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D </a:t>
            </a:r>
            <a:r>
              <a:rPr b="1" lang="en-US" sz="26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é texto (fator)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328320" y="4977000"/>
            <a:ext cx="849996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 ggplot compreende variáveis discretas e contínuas de forma distinta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7" name="CustomShape 5"/>
          <p:cNvSpPr/>
          <p:nvPr/>
        </p:nvSpPr>
        <p:spPr>
          <a:xfrm>
            <a:off x="-33840" y="400320"/>
            <a:ext cx="21934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ed1c24"/>
                </a:solidFill>
                <a:latin typeface="Times New Roman"/>
                <a:ea typeface="Times New Roman"/>
              </a:rPr>
              <a:t>Resultado: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38" name="Picture 2" descr=""/>
          <p:cNvPicPr/>
          <p:nvPr/>
        </p:nvPicPr>
        <p:blipFill>
          <a:blip r:embed="rId4"/>
          <a:stretch/>
        </p:blipFill>
        <p:spPr>
          <a:xfrm>
            <a:off x="3708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39" name="CustomShape 6"/>
          <p:cNvSpPr/>
          <p:nvPr/>
        </p:nvSpPr>
        <p:spPr>
          <a:xfrm>
            <a:off x="370944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675;p63" descr=""/>
          <p:cNvPicPr/>
          <p:nvPr/>
        </p:nvPicPr>
        <p:blipFill>
          <a:blip r:embed="rId1"/>
          <a:stretch/>
        </p:blipFill>
        <p:spPr>
          <a:xfrm>
            <a:off x="5013360" y="1455840"/>
            <a:ext cx="3808440" cy="4231440"/>
          </a:xfrm>
          <a:prstGeom prst="rect">
            <a:avLst/>
          </a:prstGeom>
          <a:ln>
            <a:noFill/>
          </a:ln>
        </p:spPr>
      </p:pic>
      <p:pic>
        <p:nvPicPr>
          <p:cNvPr id="541" name="Google Shape;676;p63" descr=""/>
          <p:cNvPicPr/>
          <p:nvPr/>
        </p:nvPicPr>
        <p:blipFill>
          <a:blip r:embed="rId2"/>
          <a:stretch/>
        </p:blipFill>
        <p:spPr>
          <a:xfrm>
            <a:off x="610200" y="1455840"/>
            <a:ext cx="3808440" cy="4231440"/>
          </a:xfrm>
          <a:prstGeom prst="rect">
            <a:avLst/>
          </a:prstGeom>
          <a:ln>
            <a:noFill/>
          </a:ln>
        </p:spPr>
      </p:pic>
      <p:sp>
        <p:nvSpPr>
          <p:cNvPr id="542" name="CustomShape 1"/>
          <p:cNvSpPr/>
          <p:nvPr/>
        </p:nvSpPr>
        <p:spPr>
          <a:xfrm>
            <a:off x="847080" y="862200"/>
            <a:ext cx="280692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 é uma variável contínua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color = C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5288400" y="862200"/>
            <a:ext cx="280692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 é uma variável discreta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color = factor(C)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44" name="Picture 2" descr=""/>
          <p:cNvPicPr/>
          <p:nvPr/>
        </p:nvPicPr>
        <p:blipFill>
          <a:blip r:embed="rId3"/>
          <a:stretch/>
        </p:blipFill>
        <p:spPr>
          <a:xfrm>
            <a:off x="3708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370944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0" y="425880"/>
            <a:ext cx="612540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Variáveis discretas vs Variáveis Contínuas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2" descr=""/>
          <p:cNvPicPr/>
          <p:nvPr/>
        </p:nvPicPr>
        <p:blipFill>
          <a:blip r:embed="rId1"/>
          <a:stretch/>
        </p:blipFill>
        <p:spPr>
          <a:xfrm>
            <a:off x="3708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48" name="CustomShape 1"/>
          <p:cNvSpPr/>
          <p:nvPr/>
        </p:nvSpPr>
        <p:spPr>
          <a:xfrm>
            <a:off x="370944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0" y="2172240"/>
            <a:ext cx="9142560" cy="1170360"/>
          </a:xfrm>
          <a:prstGeom prst="rect">
            <a:avLst/>
          </a:prstGeom>
          <a:solidFill>
            <a:srgbClr val="00aaad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434343"/>
                </a:solidFill>
                <a:latin typeface="Times New Roman"/>
                <a:ea typeface="Times New Roman"/>
              </a:rPr>
              <a:t>Gráficos: os cinco tipos básicos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94680" y="1722240"/>
            <a:ext cx="19663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Histograma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5932080" y="1722240"/>
            <a:ext cx="32104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1155cc"/>
                </a:solidFill>
                <a:latin typeface="Times New Roman"/>
                <a:ea typeface="Times New Roman"/>
              </a:rPr>
              <a:t>geom_histogram()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2062440" y="2027880"/>
            <a:ext cx="386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4"/>
          <p:cNvSpPr/>
          <p:nvPr/>
        </p:nvSpPr>
        <p:spPr>
          <a:xfrm>
            <a:off x="144720" y="1080000"/>
            <a:ext cx="8788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51c75"/>
                </a:solidFill>
                <a:latin typeface="Arial"/>
                <a:ea typeface="Arial"/>
              </a:rPr>
              <a:t>Histograma</a:t>
            </a:r>
            <a:r>
              <a:rPr b="0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 é uma representação da distribuição de uma variável numérica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94680" y="2646720"/>
            <a:ext cx="5336640" cy="963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ggplot(dados, aes(x = var)) +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  geom_histogram()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 rot="10800000">
            <a:off x="3540960" y="4484520"/>
            <a:ext cx="146880" cy="128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7"/>
          <p:cNvSpPr/>
          <p:nvPr/>
        </p:nvSpPr>
        <p:spPr>
          <a:xfrm>
            <a:off x="2524680" y="454140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57" name="Google Shape;702;p66" descr=""/>
          <p:cNvPicPr/>
          <p:nvPr/>
        </p:nvPicPr>
        <p:blipFill>
          <a:blip r:embed="rId1"/>
          <a:stretch/>
        </p:blipFill>
        <p:spPr>
          <a:xfrm>
            <a:off x="5585400" y="2502000"/>
            <a:ext cx="3079800" cy="3041640"/>
          </a:xfrm>
          <a:prstGeom prst="rect">
            <a:avLst/>
          </a:prstGeom>
          <a:ln>
            <a:noFill/>
          </a:ln>
        </p:spPr>
      </p:pic>
      <p:sp>
        <p:nvSpPr>
          <p:cNvPr id="558" name="CustomShape 8"/>
          <p:cNvSpPr/>
          <p:nvPr/>
        </p:nvSpPr>
        <p:spPr>
          <a:xfrm>
            <a:off x="43560" y="518760"/>
            <a:ext cx="38905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Uma variável -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59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60" name="CustomShape 9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94680" y="1902240"/>
            <a:ext cx="19663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Barras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5932080" y="1902240"/>
            <a:ext cx="32104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1155cc"/>
                </a:solidFill>
                <a:latin typeface="Times New Roman"/>
                <a:ea typeface="Times New Roman"/>
              </a:rPr>
              <a:t>geom_bar()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2062440" y="2207880"/>
            <a:ext cx="386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4"/>
          <p:cNvSpPr/>
          <p:nvPr/>
        </p:nvSpPr>
        <p:spPr>
          <a:xfrm>
            <a:off x="144720" y="936000"/>
            <a:ext cx="8788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51c75"/>
                </a:solidFill>
                <a:latin typeface="Arial"/>
                <a:ea typeface="Arial"/>
              </a:rPr>
              <a:t>Gráfico de Barras</a:t>
            </a:r>
            <a:r>
              <a:rPr b="0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 é um gráfico que representa variáveis categóricas com barras retangulares e comprimento proporcional aos valores que ele representa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5" name="CustomShape 5"/>
          <p:cNvSpPr/>
          <p:nvPr/>
        </p:nvSpPr>
        <p:spPr>
          <a:xfrm>
            <a:off x="94680" y="2826720"/>
            <a:ext cx="5336640" cy="963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ggplot(dados, aes(x = var)) +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  geom_bar()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6" name="Google Shape;713;p67" descr=""/>
          <p:cNvPicPr/>
          <p:nvPr/>
        </p:nvPicPr>
        <p:blipFill>
          <a:blip r:embed="rId1"/>
          <a:stretch/>
        </p:blipFill>
        <p:spPr>
          <a:xfrm>
            <a:off x="6330240" y="2658240"/>
            <a:ext cx="2052720" cy="3041640"/>
          </a:xfrm>
          <a:prstGeom prst="rect">
            <a:avLst/>
          </a:prstGeom>
          <a:ln>
            <a:noFill/>
          </a:ln>
        </p:spPr>
      </p:pic>
      <p:sp>
        <p:nvSpPr>
          <p:cNvPr id="567" name="CustomShape 6"/>
          <p:cNvSpPr/>
          <p:nvPr/>
        </p:nvSpPr>
        <p:spPr>
          <a:xfrm rot="10800000">
            <a:off x="3612960" y="4736520"/>
            <a:ext cx="146880" cy="128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7"/>
          <p:cNvSpPr/>
          <p:nvPr/>
        </p:nvSpPr>
        <p:spPr>
          <a:xfrm>
            <a:off x="2776680" y="472140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categórica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9" name="CustomShape 8"/>
          <p:cNvSpPr/>
          <p:nvPr/>
        </p:nvSpPr>
        <p:spPr>
          <a:xfrm>
            <a:off x="43560" y="518760"/>
            <a:ext cx="38905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Uma variável -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70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71" name="CustomShape 9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752080" y="792720"/>
            <a:ext cx="32104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1155cc"/>
                </a:solidFill>
                <a:latin typeface="Times New Roman"/>
                <a:ea typeface="Times New Roman"/>
              </a:rPr>
              <a:t>geom_bar()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73" name="Google Shape;722;p68" descr=""/>
          <p:cNvPicPr/>
          <p:nvPr/>
        </p:nvPicPr>
        <p:blipFill>
          <a:blip r:embed="rId1"/>
          <a:stretch/>
        </p:blipFill>
        <p:spPr>
          <a:xfrm>
            <a:off x="5860080" y="1356840"/>
            <a:ext cx="2703600" cy="4006080"/>
          </a:xfrm>
          <a:prstGeom prst="rect">
            <a:avLst/>
          </a:prstGeom>
          <a:ln>
            <a:noFill/>
          </a:ln>
        </p:spPr>
      </p:pic>
      <p:sp>
        <p:nvSpPr>
          <p:cNvPr id="574" name="CustomShape 2"/>
          <p:cNvSpPr/>
          <p:nvPr/>
        </p:nvSpPr>
        <p:spPr>
          <a:xfrm flipH="1" rot="10800000">
            <a:off x="13317120" y="5279760"/>
            <a:ext cx="30517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3"/>
          <p:cNvSpPr/>
          <p:nvPr/>
        </p:nvSpPr>
        <p:spPr>
          <a:xfrm>
            <a:off x="1737360" y="4297680"/>
            <a:ext cx="258840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Cada nível do fator da variável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4355640" y="3158640"/>
            <a:ext cx="133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5"/>
          <p:cNvSpPr/>
          <p:nvPr/>
        </p:nvSpPr>
        <p:spPr>
          <a:xfrm>
            <a:off x="1765440" y="2559240"/>
            <a:ext cx="2588400" cy="134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Número de ocorrências de cada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Nível da variável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78" name="Google Shape;727;p68" descr=""/>
          <p:cNvPicPr/>
          <p:nvPr/>
        </p:nvPicPr>
        <p:blipFill>
          <a:blip r:embed="rId2"/>
          <a:stretch/>
        </p:blipFill>
        <p:spPr>
          <a:xfrm>
            <a:off x="109440" y="1383480"/>
            <a:ext cx="1283040" cy="2299320"/>
          </a:xfrm>
          <a:prstGeom prst="rect">
            <a:avLst/>
          </a:prstGeom>
          <a:ln>
            <a:noFill/>
          </a:ln>
        </p:spPr>
      </p:pic>
      <p:sp>
        <p:nvSpPr>
          <p:cNvPr id="579" name="CustomShape 6"/>
          <p:cNvSpPr/>
          <p:nvPr/>
        </p:nvSpPr>
        <p:spPr>
          <a:xfrm>
            <a:off x="86760" y="1014480"/>
            <a:ext cx="1300680" cy="19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Dados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0" name="CustomShape 7"/>
          <p:cNvSpPr/>
          <p:nvPr/>
        </p:nvSpPr>
        <p:spPr>
          <a:xfrm rot="5400000">
            <a:off x="463680" y="3842640"/>
            <a:ext cx="1445400" cy="17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581" name="CustomShape 8"/>
          <p:cNvSpPr/>
          <p:nvPr/>
        </p:nvSpPr>
        <p:spPr>
          <a:xfrm>
            <a:off x="43560" y="518760"/>
            <a:ext cx="38905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Uma variável -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82" name="Picture 2" descr=""/>
          <p:cNvPicPr/>
          <p:nvPr/>
        </p:nvPicPr>
        <p:blipFill>
          <a:blip r:embed="rId3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83" name="CustomShape 9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94680" y="1722240"/>
            <a:ext cx="19663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Boxplot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932080" y="1722240"/>
            <a:ext cx="32104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1155cc"/>
                </a:solidFill>
                <a:latin typeface="Times New Roman"/>
                <a:ea typeface="Times New Roman"/>
              </a:rPr>
              <a:t>geom_boxplot()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2062440" y="2027880"/>
            <a:ext cx="386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4"/>
          <p:cNvSpPr/>
          <p:nvPr/>
        </p:nvSpPr>
        <p:spPr>
          <a:xfrm>
            <a:off x="144720" y="972000"/>
            <a:ext cx="8788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51c75"/>
                </a:solidFill>
                <a:latin typeface="Arial"/>
                <a:ea typeface="Arial"/>
              </a:rPr>
              <a:t>Boxplot </a:t>
            </a:r>
            <a:r>
              <a:rPr b="0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é um gráfico que representa quartis de uma variável numérica em função de uma variável categórica (grupos)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8" name="CustomShape 5"/>
          <p:cNvSpPr/>
          <p:nvPr/>
        </p:nvSpPr>
        <p:spPr>
          <a:xfrm>
            <a:off x="94680" y="2646720"/>
            <a:ext cx="5848560" cy="963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ggplot(dados, aes(x = var1, y = var2)) +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  geom_boxplot()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CustomShape 6"/>
          <p:cNvSpPr/>
          <p:nvPr/>
        </p:nvSpPr>
        <p:spPr>
          <a:xfrm flipH="1" rot="10800000">
            <a:off x="3318480" y="4694760"/>
            <a:ext cx="928440" cy="149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7"/>
          <p:cNvSpPr/>
          <p:nvPr/>
        </p:nvSpPr>
        <p:spPr>
          <a:xfrm>
            <a:off x="1316520" y="470196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categórica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1" name="CustomShape 8"/>
          <p:cNvSpPr/>
          <p:nvPr/>
        </p:nvSpPr>
        <p:spPr>
          <a:xfrm rot="10800000">
            <a:off x="4846680" y="4813920"/>
            <a:ext cx="88920" cy="161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9"/>
          <p:cNvSpPr/>
          <p:nvPr/>
        </p:nvSpPr>
        <p:spPr>
          <a:xfrm>
            <a:off x="4020480" y="470556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93" name="Google Shape;744;p69" descr=""/>
          <p:cNvPicPr/>
          <p:nvPr/>
        </p:nvPicPr>
        <p:blipFill>
          <a:blip r:embed="rId1"/>
          <a:stretch/>
        </p:blipFill>
        <p:spPr>
          <a:xfrm>
            <a:off x="6004440" y="2432880"/>
            <a:ext cx="2737440" cy="3041640"/>
          </a:xfrm>
          <a:prstGeom prst="rect">
            <a:avLst/>
          </a:prstGeom>
          <a:ln>
            <a:noFill/>
          </a:ln>
        </p:spPr>
      </p:pic>
      <p:sp>
        <p:nvSpPr>
          <p:cNvPr id="594" name="CustomShape 10"/>
          <p:cNvSpPr/>
          <p:nvPr/>
        </p:nvSpPr>
        <p:spPr>
          <a:xfrm>
            <a:off x="43560" y="518760"/>
            <a:ext cx="61732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Duas variáveis - [Y = numérica | X = categórica]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95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96" name="CustomShape 11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750;p70" descr=""/>
          <p:cNvPicPr/>
          <p:nvPr/>
        </p:nvPicPr>
        <p:blipFill>
          <a:blip r:embed="rId1"/>
          <a:stretch/>
        </p:blipFill>
        <p:spPr>
          <a:xfrm>
            <a:off x="108360" y="506160"/>
            <a:ext cx="919440" cy="5120640"/>
          </a:xfrm>
          <a:prstGeom prst="rect">
            <a:avLst/>
          </a:prstGeom>
          <a:ln>
            <a:noFill/>
          </a:ln>
        </p:spPr>
      </p:pic>
      <p:sp>
        <p:nvSpPr>
          <p:cNvPr id="598" name="CustomShape 1"/>
          <p:cNvSpPr/>
          <p:nvPr/>
        </p:nvSpPr>
        <p:spPr>
          <a:xfrm>
            <a:off x="614880" y="1422720"/>
            <a:ext cx="155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900ff"/>
            </a:solidFill>
            <a:round/>
            <a:headEnd len="med" type="stealth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"/>
          <p:cNvSpPr/>
          <p:nvPr/>
        </p:nvSpPr>
        <p:spPr>
          <a:xfrm>
            <a:off x="1029240" y="2620440"/>
            <a:ext cx="11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3d85c6"/>
            </a:solidFill>
            <a:round/>
            <a:headEnd len="med" type="stealth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3"/>
          <p:cNvSpPr/>
          <p:nvPr/>
        </p:nvSpPr>
        <p:spPr>
          <a:xfrm>
            <a:off x="1029240" y="3529440"/>
            <a:ext cx="11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b5394"/>
            </a:solidFill>
            <a:round/>
            <a:headEnd len="med" type="stealth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4"/>
          <p:cNvSpPr/>
          <p:nvPr/>
        </p:nvSpPr>
        <p:spPr>
          <a:xfrm>
            <a:off x="614880" y="4309920"/>
            <a:ext cx="155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900ff"/>
            </a:solidFill>
            <a:round/>
            <a:headEnd len="med" type="stealth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5"/>
          <p:cNvSpPr/>
          <p:nvPr/>
        </p:nvSpPr>
        <p:spPr>
          <a:xfrm>
            <a:off x="1029240" y="3136320"/>
            <a:ext cx="11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38761d"/>
            </a:solidFill>
            <a:round/>
            <a:headEnd len="med" type="stealth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6"/>
          <p:cNvSpPr/>
          <p:nvPr/>
        </p:nvSpPr>
        <p:spPr>
          <a:xfrm>
            <a:off x="1003320" y="5188680"/>
            <a:ext cx="113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c0000"/>
            </a:solidFill>
            <a:round/>
            <a:headEnd len="med" type="stealth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7"/>
          <p:cNvSpPr/>
          <p:nvPr/>
        </p:nvSpPr>
        <p:spPr>
          <a:xfrm>
            <a:off x="2250000" y="2917440"/>
            <a:ext cx="88128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aa84f"/>
                </a:solidFill>
                <a:latin typeface="Arial"/>
                <a:ea typeface="Arial"/>
              </a:rPr>
              <a:t>Mediana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5" name="CustomShape 8"/>
          <p:cNvSpPr/>
          <p:nvPr/>
        </p:nvSpPr>
        <p:spPr>
          <a:xfrm>
            <a:off x="2250000" y="3340800"/>
            <a:ext cx="155376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d85c6"/>
                </a:solidFill>
                <a:latin typeface="Arial"/>
                <a:ea typeface="Arial"/>
              </a:rPr>
              <a:t>Primeiro Quartil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6" name="CustomShape 9"/>
          <p:cNvSpPr/>
          <p:nvPr/>
        </p:nvSpPr>
        <p:spPr>
          <a:xfrm>
            <a:off x="2250000" y="2409120"/>
            <a:ext cx="155376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d85c6"/>
                </a:solidFill>
                <a:latin typeface="Arial"/>
                <a:ea typeface="Arial"/>
              </a:rPr>
              <a:t>Segundo Quartil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7" name="CustomShape 10"/>
          <p:cNvSpPr/>
          <p:nvPr/>
        </p:nvSpPr>
        <p:spPr>
          <a:xfrm>
            <a:off x="2250000" y="1240200"/>
            <a:ext cx="155376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900ff"/>
                </a:solidFill>
                <a:latin typeface="Arial"/>
                <a:ea typeface="Arial"/>
              </a:rPr>
              <a:t>Limite superior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8" name="CustomShape 11"/>
          <p:cNvSpPr/>
          <p:nvPr/>
        </p:nvSpPr>
        <p:spPr>
          <a:xfrm>
            <a:off x="2250000" y="4118760"/>
            <a:ext cx="155376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900ff"/>
                </a:solidFill>
                <a:latin typeface="Arial"/>
                <a:ea typeface="Arial"/>
              </a:rPr>
              <a:t>Limite inferior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9" name="CustomShape 12"/>
          <p:cNvSpPr/>
          <p:nvPr/>
        </p:nvSpPr>
        <p:spPr>
          <a:xfrm>
            <a:off x="658440" y="4902840"/>
            <a:ext cx="136080" cy="54540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3"/>
          <p:cNvSpPr/>
          <p:nvPr/>
        </p:nvSpPr>
        <p:spPr>
          <a:xfrm>
            <a:off x="2250000" y="4965480"/>
            <a:ext cx="155376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cc0000"/>
                </a:solidFill>
                <a:latin typeface="Arial"/>
                <a:ea typeface="Arial"/>
              </a:rPr>
              <a:t>Outliers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1" name="CustomShape 14"/>
          <p:cNvSpPr/>
          <p:nvPr/>
        </p:nvSpPr>
        <p:spPr>
          <a:xfrm>
            <a:off x="3871080" y="2540160"/>
            <a:ext cx="237240" cy="1083240"/>
          </a:xfrm>
          <a:prstGeom prst="rightBrace">
            <a:avLst>
              <a:gd name="adj1" fmla="val 8333"/>
              <a:gd name="adj2" fmla="val 51823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5"/>
          <p:cNvSpPr/>
          <p:nvPr/>
        </p:nvSpPr>
        <p:spPr>
          <a:xfrm>
            <a:off x="3989520" y="2660400"/>
            <a:ext cx="1373040" cy="81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bf9000"/>
                </a:solidFill>
                <a:latin typeface="Arial"/>
                <a:ea typeface="Arial"/>
              </a:rPr>
              <a:t>50% dos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bf9000"/>
                </a:solidFill>
                <a:latin typeface="Arial"/>
                <a:ea typeface="Arial"/>
              </a:rPr>
              <a:t>dados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13" name="Google Shape;766;p70" descr=""/>
          <p:cNvPicPr/>
          <p:nvPr/>
        </p:nvPicPr>
        <p:blipFill>
          <a:blip r:embed="rId2"/>
          <a:stretch/>
        </p:blipFill>
        <p:spPr>
          <a:xfrm>
            <a:off x="5516280" y="756720"/>
            <a:ext cx="3332160" cy="1945800"/>
          </a:xfrm>
          <a:prstGeom prst="rect">
            <a:avLst/>
          </a:prstGeom>
          <a:ln>
            <a:noFill/>
          </a:ln>
        </p:spPr>
      </p:pic>
      <p:sp>
        <p:nvSpPr>
          <p:cNvPr id="614" name="CustomShape 16"/>
          <p:cNvSpPr/>
          <p:nvPr/>
        </p:nvSpPr>
        <p:spPr>
          <a:xfrm>
            <a:off x="43560" y="14760"/>
            <a:ext cx="61732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Anatomia do boxplot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94680" y="1722240"/>
            <a:ext cx="19663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Dispersão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5932080" y="1722240"/>
            <a:ext cx="32104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1155cc"/>
                </a:solidFill>
                <a:latin typeface="Times New Roman"/>
                <a:ea typeface="Times New Roman"/>
              </a:rPr>
              <a:t>geom_point()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2062440" y="2027880"/>
            <a:ext cx="386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4"/>
          <p:cNvSpPr/>
          <p:nvPr/>
        </p:nvSpPr>
        <p:spPr>
          <a:xfrm>
            <a:off x="144720" y="936000"/>
            <a:ext cx="8788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51c75"/>
                </a:solidFill>
                <a:latin typeface="Arial"/>
                <a:ea typeface="Arial"/>
              </a:rPr>
              <a:t>Gráfico de dispersão</a:t>
            </a:r>
            <a:r>
              <a:rPr b="0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 é um gráfico que representa a relação entre duas variáveis numéricas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9" name="CustomShape 5"/>
          <p:cNvSpPr/>
          <p:nvPr/>
        </p:nvSpPr>
        <p:spPr>
          <a:xfrm>
            <a:off x="94680" y="2646720"/>
            <a:ext cx="5336640" cy="963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gplot(dados, aes(x = var1, y = var2)) +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  geom_point()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0" name="CustomShape 6"/>
          <p:cNvSpPr/>
          <p:nvPr/>
        </p:nvSpPr>
        <p:spPr>
          <a:xfrm flipH="1" rot="10800000">
            <a:off x="2179800" y="3169800"/>
            <a:ext cx="928440" cy="149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7"/>
          <p:cNvSpPr/>
          <p:nvPr/>
        </p:nvSpPr>
        <p:spPr>
          <a:xfrm>
            <a:off x="1316520" y="470196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22" name="Google Shape;779;p71" descr=""/>
          <p:cNvPicPr/>
          <p:nvPr/>
        </p:nvPicPr>
        <p:blipFill>
          <a:blip r:embed="rId1"/>
          <a:stretch/>
        </p:blipFill>
        <p:spPr>
          <a:xfrm>
            <a:off x="5780520" y="2462040"/>
            <a:ext cx="2737440" cy="3041640"/>
          </a:xfrm>
          <a:prstGeom prst="rect">
            <a:avLst/>
          </a:prstGeom>
          <a:ln>
            <a:noFill/>
          </a:ln>
        </p:spPr>
      </p:pic>
      <p:sp>
        <p:nvSpPr>
          <p:cNvPr id="623" name="CustomShape 8"/>
          <p:cNvSpPr/>
          <p:nvPr/>
        </p:nvSpPr>
        <p:spPr>
          <a:xfrm rot="10800000">
            <a:off x="4391640" y="3049920"/>
            <a:ext cx="88920" cy="161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9"/>
          <p:cNvSpPr/>
          <p:nvPr/>
        </p:nvSpPr>
        <p:spPr>
          <a:xfrm>
            <a:off x="3660480" y="481356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numérica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5" name="CustomShape 10"/>
          <p:cNvSpPr/>
          <p:nvPr/>
        </p:nvSpPr>
        <p:spPr>
          <a:xfrm>
            <a:off x="43560" y="410760"/>
            <a:ext cx="61732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Duas variáveis - [Y = numérica | X = numérica]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26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27" name="CustomShape 11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132000" y="805320"/>
            <a:ext cx="5542920" cy="24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Existem diversos pacotes no R-base: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Built-in package (função plot())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htmlwidgets 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plot_ly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Ggplot2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...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2"/>
          <a:stretch/>
        </p:blipFill>
        <p:spPr>
          <a:xfrm>
            <a:off x="827640" y="1283760"/>
            <a:ext cx="1742040" cy="13496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1005840" y="3214080"/>
            <a:ext cx="1644480" cy="190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94680" y="1722240"/>
            <a:ext cx="19663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351c75"/>
                </a:solidFill>
                <a:latin typeface="Times New Roman"/>
                <a:ea typeface="Times New Roman"/>
              </a:rPr>
              <a:t>Linha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5932080" y="1722240"/>
            <a:ext cx="321048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1155cc"/>
                </a:solidFill>
                <a:latin typeface="Times New Roman"/>
                <a:ea typeface="Times New Roman"/>
              </a:rPr>
              <a:t>geom_line()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2062440" y="2027880"/>
            <a:ext cx="386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4"/>
          <p:cNvSpPr/>
          <p:nvPr/>
        </p:nvSpPr>
        <p:spPr>
          <a:xfrm>
            <a:off x="144720" y="864000"/>
            <a:ext cx="878832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51c75"/>
                </a:solidFill>
                <a:latin typeface="Arial"/>
                <a:ea typeface="Arial"/>
              </a:rPr>
              <a:t>Gráfico de Linha</a:t>
            </a:r>
            <a:r>
              <a:rPr b="0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 representa informação através de dados em série, conectados por segmentos de linha reta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94680" y="2646720"/>
            <a:ext cx="5757120" cy="96336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ggplot(dados, aes(x = var1, y = var2)) +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  geom_line()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3" name="CustomShape 6"/>
          <p:cNvSpPr/>
          <p:nvPr/>
        </p:nvSpPr>
        <p:spPr>
          <a:xfrm flipH="1" rot="10800000">
            <a:off x="3299760" y="4702320"/>
            <a:ext cx="928440" cy="149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7"/>
          <p:cNvSpPr/>
          <p:nvPr/>
        </p:nvSpPr>
        <p:spPr>
          <a:xfrm>
            <a:off x="1316520" y="470196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numérica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5" name="CustomShape 8"/>
          <p:cNvSpPr/>
          <p:nvPr/>
        </p:nvSpPr>
        <p:spPr>
          <a:xfrm rot="10800000">
            <a:off x="4938120" y="4813920"/>
            <a:ext cx="88920" cy="161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9"/>
          <p:cNvSpPr/>
          <p:nvPr/>
        </p:nvSpPr>
        <p:spPr>
          <a:xfrm>
            <a:off x="4092480" y="4741560"/>
            <a:ext cx="165528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e06666"/>
                </a:solidFill>
                <a:latin typeface="Arial"/>
                <a:ea typeface="Arial"/>
              </a:rPr>
              <a:t>Variável numérica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37" name="Google Shape;796;p72" descr=""/>
          <p:cNvPicPr/>
          <p:nvPr/>
        </p:nvPicPr>
        <p:blipFill>
          <a:blip r:embed="rId1"/>
          <a:stretch/>
        </p:blipFill>
        <p:spPr>
          <a:xfrm>
            <a:off x="6004440" y="2485080"/>
            <a:ext cx="2737440" cy="3041640"/>
          </a:xfrm>
          <a:prstGeom prst="rect">
            <a:avLst/>
          </a:prstGeom>
          <a:ln>
            <a:noFill/>
          </a:ln>
        </p:spPr>
      </p:pic>
      <p:sp>
        <p:nvSpPr>
          <p:cNvPr id="638" name="CustomShape 10"/>
          <p:cNvSpPr/>
          <p:nvPr/>
        </p:nvSpPr>
        <p:spPr>
          <a:xfrm>
            <a:off x="43560" y="410760"/>
            <a:ext cx="75448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434343"/>
                </a:solidFill>
                <a:latin typeface="Arial"/>
                <a:ea typeface="Arial"/>
              </a:rPr>
              <a:t>Duas variáveis - [Y = numérica | X = numérica] | </a:t>
            </a:r>
            <a:r>
              <a:rPr b="1" lang="en-US" sz="2000" spc="-1" strike="noStrike">
                <a:solidFill>
                  <a:srgbClr val="ed1c24"/>
                </a:solidFill>
                <a:latin typeface="Arial"/>
                <a:ea typeface="Arial"/>
              </a:rPr>
              <a:t>Um Y por X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39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40" name="CustomShape 11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802;p73" descr=""/>
          <p:cNvPicPr/>
          <p:nvPr/>
        </p:nvPicPr>
        <p:blipFill>
          <a:blip r:embed="rId1"/>
          <a:stretch/>
        </p:blipFill>
        <p:spPr>
          <a:xfrm>
            <a:off x="620280" y="1377720"/>
            <a:ext cx="3808440" cy="4231440"/>
          </a:xfrm>
          <a:prstGeom prst="rect">
            <a:avLst/>
          </a:prstGeom>
          <a:ln>
            <a:noFill/>
          </a:ln>
        </p:spPr>
      </p:pic>
      <p:pic>
        <p:nvPicPr>
          <p:cNvPr id="642" name="Google Shape;803;p73" descr=""/>
          <p:cNvPicPr/>
          <p:nvPr/>
        </p:nvPicPr>
        <p:blipFill>
          <a:blip r:embed="rId2"/>
          <a:stretch/>
        </p:blipFill>
        <p:spPr>
          <a:xfrm>
            <a:off x="4719960" y="1377720"/>
            <a:ext cx="3808440" cy="4231440"/>
          </a:xfrm>
          <a:prstGeom prst="rect">
            <a:avLst/>
          </a:prstGeom>
          <a:ln>
            <a:noFill/>
          </a:ln>
        </p:spPr>
      </p:pic>
      <p:sp>
        <p:nvSpPr>
          <p:cNvPr id="643" name="CustomShape 1"/>
          <p:cNvSpPr/>
          <p:nvPr/>
        </p:nvSpPr>
        <p:spPr>
          <a:xfrm>
            <a:off x="1114200" y="4048920"/>
            <a:ext cx="222840" cy="8744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"/>
          <p:cNvSpPr/>
          <p:nvPr/>
        </p:nvSpPr>
        <p:spPr>
          <a:xfrm>
            <a:off x="2413080" y="3398400"/>
            <a:ext cx="222840" cy="8744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3"/>
          <p:cNvSpPr/>
          <p:nvPr/>
        </p:nvSpPr>
        <p:spPr>
          <a:xfrm>
            <a:off x="2738880" y="2336760"/>
            <a:ext cx="222840" cy="17596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4"/>
          <p:cNvSpPr/>
          <p:nvPr/>
        </p:nvSpPr>
        <p:spPr>
          <a:xfrm>
            <a:off x="4084920" y="1477440"/>
            <a:ext cx="222840" cy="60876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5"/>
          <p:cNvSpPr/>
          <p:nvPr/>
        </p:nvSpPr>
        <p:spPr>
          <a:xfrm>
            <a:off x="1452240" y="4330080"/>
            <a:ext cx="222840" cy="65808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6"/>
          <p:cNvSpPr/>
          <p:nvPr/>
        </p:nvSpPr>
        <p:spPr>
          <a:xfrm>
            <a:off x="582840" y="797760"/>
            <a:ext cx="810288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Mais de um valor de Y por X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não deve ser usado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no gráfico de linhas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49" name="Picture 2" descr=""/>
          <p:cNvPicPr/>
          <p:nvPr/>
        </p:nvPicPr>
        <p:blipFill>
          <a:blip r:embed="rId3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50" name="CustomShape 7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814;p74" descr=""/>
          <p:cNvPicPr/>
          <p:nvPr/>
        </p:nvPicPr>
        <p:blipFill>
          <a:blip r:embed="rId1"/>
          <a:stretch/>
        </p:blipFill>
        <p:spPr>
          <a:xfrm>
            <a:off x="4594320" y="1301040"/>
            <a:ext cx="3808440" cy="4231440"/>
          </a:xfrm>
          <a:prstGeom prst="rect">
            <a:avLst/>
          </a:prstGeom>
          <a:ln>
            <a:noFill/>
          </a:ln>
        </p:spPr>
      </p:pic>
      <p:pic>
        <p:nvPicPr>
          <p:cNvPr id="652" name="Google Shape;815;p74" descr=""/>
          <p:cNvPicPr/>
          <p:nvPr/>
        </p:nvPicPr>
        <p:blipFill>
          <a:blip r:embed="rId2"/>
          <a:stretch/>
        </p:blipFill>
        <p:spPr>
          <a:xfrm>
            <a:off x="569880" y="1301040"/>
            <a:ext cx="3808440" cy="4231440"/>
          </a:xfrm>
          <a:prstGeom prst="rect">
            <a:avLst/>
          </a:prstGeom>
          <a:ln>
            <a:noFill/>
          </a:ln>
        </p:spPr>
      </p:pic>
      <p:sp>
        <p:nvSpPr>
          <p:cNvPr id="653" name="CustomShape 1"/>
          <p:cNvSpPr/>
          <p:nvPr/>
        </p:nvSpPr>
        <p:spPr>
          <a:xfrm>
            <a:off x="731520" y="778320"/>
            <a:ext cx="77432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Mas o gráfico de dispersão pode ser utilizado | um valor de Y por X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54" name="Picture 2" descr=""/>
          <p:cNvPicPr/>
          <p:nvPr/>
        </p:nvPicPr>
        <p:blipFill>
          <a:blip r:embed="rId3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55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821;p75" descr=""/>
          <p:cNvPicPr/>
          <p:nvPr/>
        </p:nvPicPr>
        <p:blipFill>
          <a:blip r:embed="rId1"/>
          <a:stretch/>
        </p:blipFill>
        <p:spPr>
          <a:xfrm>
            <a:off x="2597040" y="2526480"/>
            <a:ext cx="1792440" cy="1991520"/>
          </a:xfrm>
          <a:prstGeom prst="rect">
            <a:avLst/>
          </a:prstGeom>
          <a:ln>
            <a:noFill/>
          </a:ln>
        </p:spPr>
      </p:pic>
      <p:pic>
        <p:nvPicPr>
          <p:cNvPr id="657" name="Google Shape;822;p75" descr=""/>
          <p:cNvPicPr/>
          <p:nvPr/>
        </p:nvPicPr>
        <p:blipFill>
          <a:blip r:embed="rId2"/>
          <a:stretch/>
        </p:blipFill>
        <p:spPr>
          <a:xfrm>
            <a:off x="34560" y="2526480"/>
            <a:ext cx="1792440" cy="1991520"/>
          </a:xfrm>
          <a:prstGeom prst="rect">
            <a:avLst/>
          </a:prstGeom>
          <a:ln>
            <a:noFill/>
          </a:ln>
        </p:spPr>
      </p:pic>
      <p:pic>
        <p:nvPicPr>
          <p:cNvPr id="658" name="Google Shape;823;p75" descr=""/>
          <p:cNvPicPr/>
          <p:nvPr/>
        </p:nvPicPr>
        <p:blipFill>
          <a:blip r:embed="rId3"/>
          <a:stretch/>
        </p:blipFill>
        <p:spPr>
          <a:xfrm>
            <a:off x="5301360" y="1473120"/>
            <a:ext cx="3775680" cy="4195080"/>
          </a:xfrm>
          <a:prstGeom prst="rect">
            <a:avLst/>
          </a:prstGeom>
          <a:ln>
            <a:noFill/>
          </a:ln>
        </p:spPr>
      </p:pic>
      <p:sp>
        <p:nvSpPr>
          <p:cNvPr id="659" name="CustomShape 1"/>
          <p:cNvSpPr/>
          <p:nvPr/>
        </p:nvSpPr>
        <p:spPr>
          <a:xfrm>
            <a:off x="1908360" y="3217680"/>
            <a:ext cx="549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b6d7a8"/>
                </a:solidFill>
                <a:latin typeface="Arial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4528440" y="3282120"/>
            <a:ext cx="5497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b6d7a8"/>
                </a:solidFill>
                <a:latin typeface="Arial"/>
                <a:ea typeface="Arial"/>
              </a:rPr>
              <a:t>=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5664240" y="1086840"/>
            <a:ext cx="334800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Gráfico de Dispersão com Linha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2503080" y="686880"/>
            <a:ext cx="343944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É possível combinar os dois?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63" name="Picture 2" descr=""/>
          <p:cNvPicPr/>
          <p:nvPr/>
        </p:nvPicPr>
        <p:blipFill>
          <a:blip r:embed="rId4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64" name="CustomShape 5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840;p77" descr=""/>
          <p:cNvPicPr/>
          <p:nvPr/>
        </p:nvPicPr>
        <p:blipFill>
          <a:blip r:embed="rId1"/>
          <a:stretch/>
        </p:blipFill>
        <p:spPr>
          <a:xfrm>
            <a:off x="6561720" y="2665800"/>
            <a:ext cx="2443320" cy="2714760"/>
          </a:xfrm>
          <a:prstGeom prst="rect">
            <a:avLst/>
          </a:prstGeom>
          <a:ln>
            <a:noFill/>
          </a:ln>
        </p:spPr>
      </p:pic>
      <p:sp>
        <p:nvSpPr>
          <p:cNvPr id="666" name="CustomShape 1"/>
          <p:cNvSpPr/>
          <p:nvPr/>
        </p:nvSpPr>
        <p:spPr>
          <a:xfrm>
            <a:off x="5040" y="531000"/>
            <a:ext cx="602892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Desafio: Como seria o comando para juntar os dois?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67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68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838;p77" descr=""/>
          <p:cNvPicPr/>
          <p:nvPr/>
        </p:nvPicPr>
        <p:blipFill>
          <a:blip r:embed="rId1"/>
          <a:stretch/>
        </p:blipFill>
        <p:spPr>
          <a:xfrm>
            <a:off x="91080" y="1057680"/>
            <a:ext cx="6399360" cy="1776600"/>
          </a:xfrm>
          <a:prstGeom prst="rect">
            <a:avLst/>
          </a:prstGeom>
          <a:ln>
            <a:noFill/>
          </a:ln>
        </p:spPr>
      </p:pic>
      <p:pic>
        <p:nvPicPr>
          <p:cNvPr id="670" name="Google Shape;839;p77" descr=""/>
          <p:cNvPicPr/>
          <p:nvPr/>
        </p:nvPicPr>
        <p:blipFill>
          <a:blip r:embed="rId2"/>
          <a:stretch/>
        </p:blipFill>
        <p:spPr>
          <a:xfrm>
            <a:off x="6691680" y="1057680"/>
            <a:ext cx="2298960" cy="1434960"/>
          </a:xfrm>
          <a:prstGeom prst="rect">
            <a:avLst/>
          </a:prstGeom>
          <a:ln>
            <a:noFill/>
          </a:ln>
        </p:spPr>
      </p:pic>
      <p:pic>
        <p:nvPicPr>
          <p:cNvPr id="671" name="Google Shape;840;p77" descr=""/>
          <p:cNvPicPr/>
          <p:nvPr/>
        </p:nvPicPr>
        <p:blipFill>
          <a:blip r:embed="rId3"/>
          <a:stretch/>
        </p:blipFill>
        <p:spPr>
          <a:xfrm>
            <a:off x="6561720" y="2665800"/>
            <a:ext cx="2443320" cy="2714760"/>
          </a:xfrm>
          <a:prstGeom prst="rect">
            <a:avLst/>
          </a:prstGeom>
          <a:ln>
            <a:noFill/>
          </a:ln>
        </p:spPr>
      </p:pic>
      <p:sp>
        <p:nvSpPr>
          <p:cNvPr id="672" name="CustomShape 1"/>
          <p:cNvSpPr/>
          <p:nvPr/>
        </p:nvSpPr>
        <p:spPr>
          <a:xfrm>
            <a:off x="5040" y="531000"/>
            <a:ext cx="602892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Desafio: Como seria o comando para juntar os dois?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73" name="Picture 2" descr=""/>
          <p:cNvPicPr/>
          <p:nvPr/>
        </p:nvPicPr>
        <p:blipFill>
          <a:blip r:embed="rId4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853;p79" descr=""/>
          <p:cNvPicPr/>
          <p:nvPr/>
        </p:nvPicPr>
        <p:blipFill>
          <a:blip r:embed="rId1"/>
          <a:stretch/>
        </p:blipFill>
        <p:spPr>
          <a:xfrm>
            <a:off x="0" y="1010880"/>
            <a:ext cx="3808440" cy="4231440"/>
          </a:xfrm>
          <a:prstGeom prst="rect">
            <a:avLst/>
          </a:prstGeom>
          <a:ln>
            <a:noFill/>
          </a:ln>
        </p:spPr>
      </p:pic>
      <p:sp>
        <p:nvSpPr>
          <p:cNvPr id="676" name="CustomShape 1"/>
          <p:cNvSpPr/>
          <p:nvPr/>
        </p:nvSpPr>
        <p:spPr>
          <a:xfrm>
            <a:off x="32760" y="454320"/>
            <a:ext cx="45381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Desafio 2: Como este gráfico foi feito?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77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78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852;p79" descr=""/>
          <p:cNvPicPr/>
          <p:nvPr/>
        </p:nvPicPr>
        <p:blipFill>
          <a:blip r:embed="rId1"/>
          <a:stretch/>
        </p:blipFill>
        <p:spPr>
          <a:xfrm>
            <a:off x="4111560" y="938880"/>
            <a:ext cx="4945680" cy="1199160"/>
          </a:xfrm>
          <a:prstGeom prst="rect">
            <a:avLst/>
          </a:prstGeom>
          <a:ln>
            <a:noFill/>
          </a:ln>
        </p:spPr>
      </p:pic>
      <p:pic>
        <p:nvPicPr>
          <p:cNvPr id="680" name="Google Shape;853;p79" descr=""/>
          <p:cNvPicPr/>
          <p:nvPr/>
        </p:nvPicPr>
        <p:blipFill>
          <a:blip r:embed="rId2"/>
          <a:stretch/>
        </p:blipFill>
        <p:spPr>
          <a:xfrm>
            <a:off x="0" y="1010880"/>
            <a:ext cx="3808440" cy="4231440"/>
          </a:xfrm>
          <a:prstGeom prst="rect">
            <a:avLst/>
          </a:prstGeom>
          <a:ln>
            <a:noFill/>
          </a:ln>
        </p:spPr>
      </p:pic>
      <p:pic>
        <p:nvPicPr>
          <p:cNvPr id="681" name="Google Shape;854;p79" descr=""/>
          <p:cNvPicPr/>
          <p:nvPr/>
        </p:nvPicPr>
        <p:blipFill>
          <a:blip r:embed="rId3"/>
          <a:stretch/>
        </p:blipFill>
        <p:spPr>
          <a:xfrm>
            <a:off x="5052240" y="2239200"/>
            <a:ext cx="4005000" cy="3345840"/>
          </a:xfrm>
          <a:prstGeom prst="rect">
            <a:avLst/>
          </a:prstGeom>
          <a:ln>
            <a:noFill/>
          </a:ln>
        </p:spPr>
      </p:pic>
      <p:sp>
        <p:nvSpPr>
          <p:cNvPr id="682" name="CustomShape 1"/>
          <p:cNvSpPr/>
          <p:nvPr/>
        </p:nvSpPr>
        <p:spPr>
          <a:xfrm>
            <a:off x="32760" y="454320"/>
            <a:ext cx="45381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Desafio 2: Como este gráfico foi feito?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83" name="Picture 2" descr=""/>
          <p:cNvPicPr/>
          <p:nvPr/>
        </p:nvPicPr>
        <p:blipFill>
          <a:blip r:embed="rId4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84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860;p80" descr=""/>
          <p:cNvPicPr/>
          <p:nvPr/>
        </p:nvPicPr>
        <p:blipFill>
          <a:blip r:embed="rId1"/>
          <a:stretch/>
        </p:blipFill>
        <p:spPr>
          <a:xfrm>
            <a:off x="5204880" y="1902240"/>
            <a:ext cx="3432240" cy="3813480"/>
          </a:xfrm>
          <a:prstGeom prst="rect">
            <a:avLst/>
          </a:prstGeom>
          <a:ln>
            <a:noFill/>
          </a:ln>
        </p:spPr>
      </p:pic>
      <p:pic>
        <p:nvPicPr>
          <p:cNvPr id="686" name="Google Shape;861;p80" descr=""/>
          <p:cNvPicPr/>
          <p:nvPr/>
        </p:nvPicPr>
        <p:blipFill>
          <a:blip r:embed="rId2"/>
          <a:stretch/>
        </p:blipFill>
        <p:spPr>
          <a:xfrm>
            <a:off x="174600" y="875880"/>
            <a:ext cx="4106520" cy="995760"/>
          </a:xfrm>
          <a:prstGeom prst="rect">
            <a:avLst/>
          </a:prstGeom>
          <a:ln>
            <a:noFill/>
          </a:ln>
        </p:spPr>
      </p:pic>
      <p:pic>
        <p:nvPicPr>
          <p:cNvPr id="687" name="Google Shape;862;p80" descr=""/>
          <p:cNvPicPr/>
          <p:nvPr/>
        </p:nvPicPr>
        <p:blipFill>
          <a:blip r:embed="rId3"/>
          <a:stretch/>
        </p:blipFill>
        <p:spPr>
          <a:xfrm>
            <a:off x="511920" y="1906200"/>
            <a:ext cx="3432240" cy="3813480"/>
          </a:xfrm>
          <a:prstGeom prst="rect">
            <a:avLst/>
          </a:prstGeom>
          <a:ln>
            <a:noFill/>
          </a:ln>
        </p:spPr>
      </p:pic>
      <p:pic>
        <p:nvPicPr>
          <p:cNvPr id="688" name="Google Shape;863;p80" descr=""/>
          <p:cNvPicPr/>
          <p:nvPr/>
        </p:nvPicPr>
        <p:blipFill>
          <a:blip r:embed="rId4"/>
          <a:stretch/>
        </p:blipFill>
        <p:spPr>
          <a:xfrm>
            <a:off x="4566960" y="875880"/>
            <a:ext cx="4534560" cy="995760"/>
          </a:xfrm>
          <a:prstGeom prst="rect">
            <a:avLst/>
          </a:prstGeom>
          <a:ln>
            <a:noFill/>
          </a:ln>
        </p:spPr>
      </p:pic>
      <p:sp>
        <p:nvSpPr>
          <p:cNvPr id="689" name="CustomShape 1"/>
          <p:cNvSpPr/>
          <p:nvPr/>
        </p:nvSpPr>
        <p:spPr>
          <a:xfrm>
            <a:off x="4659120" y="1509840"/>
            <a:ext cx="1763640" cy="303840"/>
          </a:xfrm>
          <a:prstGeom prst="rect">
            <a:avLst/>
          </a:pr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2"/>
          <p:cNvSpPr/>
          <p:nvPr/>
        </p:nvSpPr>
        <p:spPr>
          <a:xfrm>
            <a:off x="19440" y="454320"/>
            <a:ext cx="365148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ordem das camadas importa!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691" name="Picture 2" descr=""/>
          <p:cNvPicPr/>
          <p:nvPr/>
        </p:nvPicPr>
        <p:blipFill>
          <a:blip r:embed="rId5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92" name="CustomShape 3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869;p81" descr=""/>
          <p:cNvPicPr/>
          <p:nvPr/>
        </p:nvPicPr>
        <p:blipFill>
          <a:blip r:embed="rId1"/>
          <a:stretch/>
        </p:blipFill>
        <p:spPr>
          <a:xfrm>
            <a:off x="1071000" y="348840"/>
            <a:ext cx="6842520" cy="5374800"/>
          </a:xfrm>
          <a:prstGeom prst="rect">
            <a:avLst/>
          </a:prstGeom>
          <a:ln>
            <a:noFill/>
          </a:ln>
        </p:spPr>
      </p:pic>
      <p:pic>
        <p:nvPicPr>
          <p:cNvPr id="694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95" name="CustomShape 1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005840" y="2048400"/>
            <a:ext cx="2650680" cy="3070800"/>
          </a:xfrm>
          <a:prstGeom prst="rect">
            <a:avLst/>
          </a:prstGeom>
          <a:ln>
            <a:noFill/>
          </a:ln>
        </p:spPr>
      </p:pic>
      <p:pic>
        <p:nvPicPr>
          <p:cNvPr id="148" name="Google Shape;209;p29" descr=""/>
          <p:cNvPicPr/>
          <p:nvPr/>
        </p:nvPicPr>
        <p:blipFill>
          <a:blip r:embed="rId3"/>
          <a:stretch/>
        </p:blipFill>
        <p:spPr>
          <a:xfrm>
            <a:off x="4389120" y="2743200"/>
            <a:ext cx="3985920" cy="128556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365760" y="619560"/>
            <a:ext cx="757404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ao ggplot2: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ggplot2 = gramática dos gráficos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874;p82" descr=""/>
          <p:cNvPicPr/>
          <p:nvPr/>
        </p:nvPicPr>
        <p:blipFill>
          <a:blip r:embed="rId1"/>
          <a:stretch/>
        </p:blipFill>
        <p:spPr>
          <a:xfrm>
            <a:off x="1338840" y="336600"/>
            <a:ext cx="6575760" cy="5374800"/>
          </a:xfrm>
          <a:prstGeom prst="rect">
            <a:avLst/>
          </a:prstGeom>
          <a:ln>
            <a:noFill/>
          </a:ln>
        </p:spPr>
      </p:pic>
      <p:pic>
        <p:nvPicPr>
          <p:cNvPr id="697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698" name="CustomShape 1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879;p83" descr=""/>
          <p:cNvPicPr/>
          <p:nvPr/>
        </p:nvPicPr>
        <p:blipFill>
          <a:blip r:embed="rId1"/>
          <a:stretch/>
        </p:blipFill>
        <p:spPr>
          <a:xfrm>
            <a:off x="1077840" y="306720"/>
            <a:ext cx="6986520" cy="5406480"/>
          </a:xfrm>
          <a:prstGeom prst="rect">
            <a:avLst/>
          </a:prstGeom>
          <a:ln>
            <a:noFill/>
          </a:ln>
        </p:spPr>
      </p:pic>
      <p:pic>
        <p:nvPicPr>
          <p:cNvPr id="700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701" name="CustomShape 1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885;p84" descr=""/>
          <p:cNvPicPr/>
          <p:nvPr/>
        </p:nvPicPr>
        <p:blipFill>
          <a:blip r:embed="rId1"/>
          <a:stretch/>
        </p:blipFill>
        <p:spPr>
          <a:xfrm>
            <a:off x="2033640" y="884160"/>
            <a:ext cx="5336640" cy="4416840"/>
          </a:xfrm>
          <a:prstGeom prst="rect">
            <a:avLst/>
          </a:prstGeom>
          <a:ln>
            <a:noFill/>
          </a:ln>
        </p:spPr>
      </p:pic>
      <p:sp>
        <p:nvSpPr>
          <p:cNvPr id="703" name="CustomShape 1"/>
          <p:cNvSpPr/>
          <p:nvPr/>
        </p:nvSpPr>
        <p:spPr>
          <a:xfrm>
            <a:off x="274320" y="365760"/>
            <a:ext cx="326232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Resumindo os layers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04" name="Picture 2" descr=""/>
          <p:cNvPicPr/>
          <p:nvPr/>
        </p:nvPicPr>
        <p:blipFill>
          <a:blip r:embed="rId2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705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0" y="2471760"/>
            <a:ext cx="9142560" cy="441720"/>
          </a:xfrm>
          <a:prstGeom prst="rect">
            <a:avLst/>
          </a:prstGeom>
          <a:solidFill>
            <a:srgbClr val="faa61a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Vamos aos exercícios!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07" name="Picture 2" descr=""/>
          <p:cNvPicPr/>
          <p:nvPr/>
        </p:nvPicPr>
        <p:blipFill>
          <a:blip r:embed="rId1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708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709" name="" descr=""/>
          <p:cNvPicPr/>
          <p:nvPr/>
        </p:nvPicPr>
        <p:blipFill>
          <a:blip r:embed="rId2"/>
          <a:stretch/>
        </p:blipFill>
        <p:spPr>
          <a:xfrm>
            <a:off x="3663360" y="3109320"/>
            <a:ext cx="1808280" cy="2010240"/>
          </a:xfrm>
          <a:prstGeom prst="rect">
            <a:avLst/>
          </a:prstGeom>
          <a:ln>
            <a:noFill/>
          </a:ln>
        </p:spPr>
      </p:pic>
      <p:pic>
        <p:nvPicPr>
          <p:cNvPr id="710" name="Google Shape;209;p29" descr=""/>
          <p:cNvPicPr/>
          <p:nvPr/>
        </p:nvPicPr>
        <p:blipFill>
          <a:blip r:embed="rId3"/>
          <a:stretch/>
        </p:blipFill>
        <p:spPr>
          <a:xfrm>
            <a:off x="6116040" y="3708360"/>
            <a:ext cx="2719440" cy="841320"/>
          </a:xfrm>
          <a:prstGeom prst="rect">
            <a:avLst/>
          </a:prstGeom>
          <a:ln>
            <a:noFill/>
          </a:ln>
        </p:spPr>
      </p:pic>
      <p:pic>
        <p:nvPicPr>
          <p:cNvPr id="711" name="Picture 2" descr=""/>
          <p:cNvPicPr/>
          <p:nvPr/>
        </p:nvPicPr>
        <p:blipFill>
          <a:blip r:embed="rId4"/>
          <a:stretch/>
        </p:blipFill>
        <p:spPr>
          <a:xfrm>
            <a:off x="827640" y="3371760"/>
            <a:ext cx="1742040" cy="134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35720" y="486000"/>
            <a:ext cx="757404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Breve história do ggplot2: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53" name="Google Shape;218;p30" descr=""/>
          <p:cNvPicPr/>
          <p:nvPr/>
        </p:nvPicPr>
        <p:blipFill>
          <a:blip r:embed="rId2"/>
          <a:stretch/>
        </p:blipFill>
        <p:spPr>
          <a:xfrm>
            <a:off x="3200400" y="1046880"/>
            <a:ext cx="2789280" cy="443844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219;p30" descr=""/>
          <p:cNvPicPr/>
          <p:nvPr/>
        </p:nvPicPr>
        <p:blipFill>
          <a:blip r:embed="rId3"/>
          <a:stretch/>
        </p:blipFill>
        <p:spPr>
          <a:xfrm>
            <a:off x="6126480" y="1046880"/>
            <a:ext cx="2928600" cy="443844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20;p30" descr=""/>
          <p:cNvPicPr/>
          <p:nvPr/>
        </p:nvPicPr>
        <p:blipFill>
          <a:blip r:embed="rId4"/>
          <a:stretch/>
        </p:blipFill>
        <p:spPr>
          <a:xfrm>
            <a:off x="153000" y="1074240"/>
            <a:ext cx="2863440" cy="157644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157320" y="2683440"/>
            <a:ext cx="2863440" cy="21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2c3e50"/>
                </a:solidFill>
                <a:latin typeface="Arial"/>
                <a:ea typeface="Arial"/>
              </a:rPr>
              <a:t>Hadley Wickham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2c3e50"/>
                </a:solidFill>
                <a:latin typeface="Arial"/>
                <a:ea typeface="Arial"/>
              </a:rPr>
              <a:t>Cientista Chefe do RStudio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2c3e50"/>
                </a:solidFill>
                <a:latin typeface="Arial"/>
                <a:ea typeface="Arial"/>
              </a:rPr>
              <a:t>Stanford University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2c3e50"/>
                </a:solidFill>
                <a:latin typeface="Arial"/>
                <a:ea typeface="Arial"/>
              </a:rPr>
              <a:t>Criador do ggplot2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e06666"/>
                </a:solidFill>
                <a:latin typeface="Arial"/>
                <a:ea typeface="Arial"/>
              </a:rPr>
              <a:t>Implementa uma adaptação da gramática dos gráficos em "layers".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5"/>
          <a:stretch/>
        </p:blipFill>
        <p:spPr>
          <a:xfrm>
            <a:off x="91440" y="5120640"/>
            <a:ext cx="472680" cy="54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132000" y="805320"/>
            <a:ext cx="5542920" cy="15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Por quê o ggplot2?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Código livre e adaptável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Comunidade  forte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Sintaxe muito mais simples que outros pacotes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Edição de gráficos mais rápida e fácil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Gera gráficos de alta qualidade para publicações, sites, apresentações, etc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61" name="Picture 2" descr=""/>
          <p:cNvPicPr/>
          <p:nvPr/>
        </p:nvPicPr>
        <p:blipFill>
          <a:blip r:embed="rId2"/>
          <a:stretch/>
        </p:blipFill>
        <p:spPr>
          <a:xfrm>
            <a:off x="827640" y="1283760"/>
            <a:ext cx="1742040" cy="13496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005840" y="3214080"/>
            <a:ext cx="1644480" cy="190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8412480" y="5147640"/>
            <a:ext cx="684720" cy="5302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91440" y="5075280"/>
            <a:ext cx="551160" cy="6386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231120" y="566280"/>
            <a:ext cx="8577360" cy="8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 que é um gráfico?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0" y="1562400"/>
            <a:ext cx="909900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representação de variáveis mapeadas em atributos estéticos de objetos geométricos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2745000" y="2638080"/>
            <a:ext cx="251028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Aesthetics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6213600" y="2638080"/>
            <a:ext cx="251028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Geometries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1829880" y="2508840"/>
            <a:ext cx="737280" cy="718920"/>
          </a:xfrm>
          <a:prstGeom prst="mathPlus">
            <a:avLst>
              <a:gd name="adj1" fmla="val 23520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5477400" y="2508840"/>
            <a:ext cx="737280" cy="718920"/>
          </a:xfrm>
          <a:prstGeom prst="mathPlus">
            <a:avLst>
              <a:gd name="adj1" fmla="val 23520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8"/>
          <p:cNvSpPr/>
          <p:nvPr/>
        </p:nvSpPr>
        <p:spPr>
          <a:xfrm>
            <a:off x="720720" y="3143520"/>
            <a:ext cx="3232080" cy="340200"/>
          </a:xfrm>
          <a:custGeom>
            <a:avLst/>
            <a:gdLst/>
            <a:ahLst/>
            <a:rect l="l" t="t" r="r" b="b"/>
            <a:pathLst>
              <a:path w="129347" h="13661">
                <a:moveTo>
                  <a:pt x="0" y="2894"/>
                </a:moveTo>
                <a:cubicBezTo>
                  <a:pt x="9983" y="4679"/>
                  <a:pt x="38341" y="14083"/>
                  <a:pt x="59899" y="13601"/>
                </a:cubicBezTo>
                <a:cubicBezTo>
                  <a:pt x="81457" y="13119"/>
                  <a:pt x="117772" y="2267"/>
                  <a:pt x="129347" y="0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9"/>
          <p:cNvSpPr/>
          <p:nvPr/>
        </p:nvSpPr>
        <p:spPr>
          <a:xfrm>
            <a:off x="4397040" y="3099600"/>
            <a:ext cx="3232080" cy="340200"/>
          </a:xfrm>
          <a:custGeom>
            <a:avLst/>
            <a:gdLst/>
            <a:ahLst/>
            <a:rect l="l" t="t" r="r" b="b"/>
            <a:pathLst>
              <a:path w="129347" h="13661">
                <a:moveTo>
                  <a:pt x="0" y="2894"/>
                </a:moveTo>
                <a:cubicBezTo>
                  <a:pt x="9983" y="4679"/>
                  <a:pt x="38341" y="14083"/>
                  <a:pt x="59899" y="13601"/>
                </a:cubicBezTo>
                <a:cubicBezTo>
                  <a:pt x="81457" y="13119"/>
                  <a:pt x="117772" y="2267"/>
                  <a:pt x="129347" y="0"/>
                </a:cubicBezTo>
              </a:path>
            </a:pathLst>
          </a:custGeom>
          <a:noFill/>
          <a:ln w="9360">
            <a:solidFill>
              <a:schemeClr val="dk2"/>
            </a:solidFill>
            <a:round/>
            <a:headEnd len="med" type="oval" w="med"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0"/>
          <p:cNvSpPr/>
          <p:nvPr/>
        </p:nvSpPr>
        <p:spPr>
          <a:xfrm>
            <a:off x="4848480" y="3565440"/>
            <a:ext cx="199512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Representação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6" name="CustomShape 11"/>
          <p:cNvSpPr/>
          <p:nvPr/>
        </p:nvSpPr>
        <p:spPr>
          <a:xfrm>
            <a:off x="1353240" y="3681360"/>
            <a:ext cx="199512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Mapeamento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Application>LibreOffice/6.4.7.2$Linux_X86_64 LibreOffice_project/40$Build-2</Application>
  <Words>128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2019-01-21T21:13:36Z</dcterms:created>
  <dc:creator>Erick Barros</dc:creator>
  <dc:description/>
  <dc:language>en-US</dc:language>
  <cp:lastModifiedBy>Pedro Junger</cp:lastModifiedBy>
  <dcterms:modified xsi:type="dcterms:W3CDTF">2022-10-17T23:54:46Z</dcterms:modified>
  <cp:revision>40</cp:revision>
  <dc:subject/>
  <dc:title>Organização de Tabelas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(16:10)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